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5"/>
  </p:notesMasterIdLst>
  <p:sldIdLst>
    <p:sldId id="268" r:id="rId2"/>
    <p:sldId id="320" r:id="rId3"/>
    <p:sldId id="321" r:id="rId4"/>
    <p:sldId id="339" r:id="rId5"/>
    <p:sldId id="325" r:id="rId6"/>
    <p:sldId id="343" r:id="rId7"/>
    <p:sldId id="344" r:id="rId8"/>
    <p:sldId id="340" r:id="rId9"/>
    <p:sldId id="312" r:id="rId10"/>
    <p:sldId id="315" r:id="rId11"/>
    <p:sldId id="412" r:id="rId12"/>
    <p:sldId id="413" r:id="rId13"/>
    <p:sldId id="337" r:id="rId14"/>
    <p:sldId id="371" r:id="rId15"/>
    <p:sldId id="336" r:id="rId16"/>
    <p:sldId id="414" r:id="rId17"/>
    <p:sldId id="354" r:id="rId18"/>
    <p:sldId id="408" r:id="rId19"/>
    <p:sldId id="287" r:id="rId20"/>
    <p:sldId id="415" r:id="rId21"/>
    <p:sldId id="416" r:id="rId22"/>
    <p:sldId id="300" r:id="rId23"/>
    <p:sldId id="308" r:id="rId24"/>
    <p:sldId id="309" r:id="rId25"/>
    <p:sldId id="405" r:id="rId26"/>
    <p:sldId id="302" r:id="rId27"/>
    <p:sldId id="338" r:id="rId28"/>
    <p:sldId id="335" r:id="rId29"/>
    <p:sldId id="334" r:id="rId30"/>
    <p:sldId id="407" r:id="rId31"/>
    <p:sldId id="305" r:id="rId32"/>
    <p:sldId id="303" r:id="rId33"/>
    <p:sldId id="27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C8C5B4"/>
    <a:srgbClr val="B7B9A4"/>
    <a:srgbClr val="FF3FFF"/>
    <a:srgbClr val="991A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50"/>
    <p:restoredTop sz="96327" autoAdjust="0"/>
  </p:normalViewPr>
  <p:slideViewPr>
    <p:cSldViewPr>
      <p:cViewPr varScale="1">
        <p:scale>
          <a:sx n="112" d="100"/>
          <a:sy n="112" d="100"/>
        </p:scale>
        <p:origin x="2168" y="19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E79B18-8B84-4A90-8726-4F4733A09688}" type="datetimeFigureOut">
              <a:rPr lang="en-US" smtClean="0"/>
              <a:t>1/4/23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EA5FF-CECD-4049-AB8D-91576D3E2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11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EA5FF-CECD-4049-AB8D-91576D3E24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23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need to import the math library</a:t>
            </a:r>
          </a:p>
          <a:p>
            <a:r>
              <a:rPr lang="en-US" dirty="0"/>
              <a:t>First challenge is to drive the shape without crossing any lines and without picking up the pen.</a:t>
            </a:r>
          </a:p>
          <a:p>
            <a:r>
              <a:rPr lang="en-US" baseline="0" dirty="0"/>
              <a:t>Second will be to drive at least one segment in reverse direction.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EA5FF-CECD-4049-AB8D-91576D3E24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423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challenge is to drive the shape without crossing any lines and without picking up the pen.</a:t>
            </a:r>
          </a:p>
          <a:p>
            <a:r>
              <a:rPr lang="en-US" baseline="0" dirty="0"/>
              <a:t>Second will be to drive at least one segment in reverse direction.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EA5FF-CECD-4049-AB8D-91576D3E24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037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need to import the math library</a:t>
            </a:r>
          </a:p>
          <a:p>
            <a:r>
              <a:rPr lang="en-US" dirty="0"/>
              <a:t>First challenge is to drive the shape without crossing any lines and without picking up the pen.</a:t>
            </a:r>
          </a:p>
          <a:p>
            <a:r>
              <a:rPr lang="en-US" baseline="0" dirty="0"/>
              <a:t>Second will be to drive at least one segment in reverse direction.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EA5FF-CECD-4049-AB8D-91576D3E24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42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CEA5FF-CECD-4049-AB8D-91576D3E24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7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import </a:t>
            </a:r>
            <a:r>
              <a:rPr lang="en-US" baseline="0" dirty="0" err="1"/>
              <a:t>ti_rover</a:t>
            </a:r>
            <a:r>
              <a:rPr lang="en-US" baseline="0" dirty="0"/>
              <a:t> module</a:t>
            </a:r>
          </a:p>
          <a:p>
            <a:r>
              <a:rPr lang="en-US" baseline="0" dirty="0"/>
              <a:t>Then demo how to import and how to enter the statements.</a:t>
            </a:r>
          </a:p>
          <a:p>
            <a:r>
              <a:rPr lang="en-US" baseline="0" dirty="0"/>
              <a:t>Give students time to explore with different distances to figure out.</a:t>
            </a:r>
          </a:p>
          <a:p>
            <a:r>
              <a:rPr lang="en-US" baseline="0" dirty="0"/>
              <a:t>Use [ctrl] left and [ctrl] right to move from page to page in the document.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EA5FF-CECD-4049-AB8D-91576D3E24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59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import </a:t>
            </a:r>
            <a:r>
              <a:rPr lang="en-US" baseline="0" dirty="0" err="1"/>
              <a:t>ti_rover</a:t>
            </a:r>
            <a:r>
              <a:rPr lang="en-US" baseline="0" dirty="0"/>
              <a:t> module</a:t>
            </a:r>
          </a:p>
          <a:p>
            <a:r>
              <a:rPr lang="en-US" baseline="0" dirty="0"/>
              <a:t>Then demo how to import and how to enter the statements.</a:t>
            </a:r>
          </a:p>
          <a:p>
            <a:r>
              <a:rPr lang="en-US" baseline="0" dirty="0"/>
              <a:t>Give students time to explore with different distances to figure out.</a:t>
            </a:r>
          </a:p>
          <a:p>
            <a:r>
              <a:rPr lang="en-US" baseline="0" dirty="0"/>
              <a:t>Use [ctrl] left and [ctrl] right to move from page to page in the document.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EA5FF-CECD-4049-AB8D-91576D3E24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4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import </a:t>
            </a:r>
            <a:r>
              <a:rPr lang="en-US" baseline="0" dirty="0" err="1"/>
              <a:t>ti_rover</a:t>
            </a:r>
            <a:r>
              <a:rPr lang="en-US" baseline="0" dirty="0"/>
              <a:t> module</a:t>
            </a:r>
          </a:p>
          <a:p>
            <a:r>
              <a:rPr lang="en-US" baseline="0" dirty="0"/>
              <a:t>Then demo how to import and how to enter the statements.</a:t>
            </a:r>
          </a:p>
          <a:p>
            <a:r>
              <a:rPr lang="en-US" baseline="0" dirty="0"/>
              <a:t>Give students time to explore with different distances to figure out.</a:t>
            </a:r>
          </a:p>
          <a:p>
            <a:r>
              <a:rPr lang="en-US" baseline="0" dirty="0"/>
              <a:t>Use [ctrl] left and [ctrl] right to move from page to page in the document.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EA5FF-CECD-4049-AB8D-91576D3E24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192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import </a:t>
            </a:r>
            <a:r>
              <a:rPr lang="en-US" baseline="0" dirty="0" err="1"/>
              <a:t>ti_rover</a:t>
            </a:r>
            <a:r>
              <a:rPr lang="en-US" baseline="0" dirty="0"/>
              <a:t> module</a:t>
            </a:r>
          </a:p>
          <a:p>
            <a:r>
              <a:rPr lang="en-US" baseline="0" dirty="0"/>
              <a:t>Then demo how to import and how to enter the statements.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Give time to explore.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EA5FF-CECD-4049-AB8D-91576D3E24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61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challenge is to drive the shape without crossing any lines and without picking up the pen.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EA5FF-CECD-4049-AB8D-91576D3E24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7141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 challenge is to drive the shape without crossing any lines and without picking up the pen.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EA5FF-CECD-4049-AB8D-91576D3E24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16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will need to import the math library</a:t>
            </a:r>
          </a:p>
          <a:p>
            <a:r>
              <a:rPr lang="en-US" dirty="0"/>
              <a:t>First challenge is to drive the shape without crossing any lines and without picking up the pen.</a:t>
            </a:r>
          </a:p>
          <a:p>
            <a:r>
              <a:rPr lang="en-US" baseline="0" dirty="0"/>
              <a:t>Second will be to drive at least one segment in reverse direction.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CEA5FF-CECD-4049-AB8D-91576D3E24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01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E128C58D-6045-487F-AFD8-55B6B56E9F86}" type="datetimeFigureOut">
              <a:rPr lang="en-US">
                <a:solidFill>
                  <a:srgbClr val="525252"/>
                </a:solidFill>
              </a:rPr>
              <a:pPr defTabSz="457200">
                <a:defRPr/>
              </a:pPr>
              <a:t>1/4/23</a:t>
            </a:fld>
            <a:endParaRPr lang="en-US">
              <a:solidFill>
                <a:srgbClr val="5252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252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818EA56B-ADE2-4108-BBB7-9D079231D52F}" type="slidenum">
              <a:rPr lang="en-US" altLang="en-US">
                <a:solidFill>
                  <a:srgbClr val="525252"/>
                </a:solidFill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52525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740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9E359840-9455-4144-B71D-6F981C9AE7A7}" type="datetimeFigureOut">
              <a:rPr lang="en-US">
                <a:solidFill>
                  <a:srgbClr val="525252"/>
                </a:solidFill>
              </a:rPr>
              <a:pPr defTabSz="457200">
                <a:defRPr/>
              </a:pPr>
              <a:t>1/4/23</a:t>
            </a:fld>
            <a:endParaRPr lang="en-US">
              <a:solidFill>
                <a:srgbClr val="5252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252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7C4D41FB-8AAF-4D11-8BB6-75AAFC49B677}" type="slidenum">
              <a:rPr lang="en-US" altLang="en-US">
                <a:solidFill>
                  <a:srgbClr val="525252"/>
                </a:solidFill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52525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715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939FBAFF-CC4D-42F0-81C2-FD19E881C822}" type="datetimeFigureOut">
              <a:rPr lang="en-US">
                <a:solidFill>
                  <a:srgbClr val="525252"/>
                </a:solidFill>
              </a:rPr>
              <a:pPr defTabSz="457200">
                <a:defRPr/>
              </a:pPr>
              <a:t>1/4/23</a:t>
            </a:fld>
            <a:endParaRPr lang="en-US">
              <a:solidFill>
                <a:srgbClr val="5252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252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3BA88DA-5A08-4CD2-9E62-6592BC1C69D9}" type="slidenum">
              <a:rPr lang="en-US" altLang="en-US">
                <a:solidFill>
                  <a:srgbClr val="525252"/>
                </a:solidFill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52525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113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7ADF1D27-BCD7-4469-A8D4-06053446F4CA}" type="datetimeFigureOut">
              <a:rPr lang="en-US">
                <a:solidFill>
                  <a:srgbClr val="525252"/>
                </a:solidFill>
              </a:rPr>
              <a:pPr defTabSz="457200">
                <a:defRPr/>
              </a:pPr>
              <a:t>1/4/23</a:t>
            </a:fld>
            <a:endParaRPr lang="en-US">
              <a:solidFill>
                <a:srgbClr val="5252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252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5E6FBE99-549E-4F51-9B0C-41358EF58216}" type="slidenum">
              <a:rPr lang="en-US" altLang="en-US">
                <a:solidFill>
                  <a:srgbClr val="525252"/>
                </a:solidFill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52525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718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45FAC0C3-4C6A-4ED5-A4C7-BD9E4A3E64E7}" type="datetimeFigureOut">
              <a:rPr lang="en-US">
                <a:solidFill>
                  <a:srgbClr val="525252"/>
                </a:solidFill>
              </a:rPr>
              <a:pPr defTabSz="457200">
                <a:defRPr/>
              </a:pPr>
              <a:t>1/4/23</a:t>
            </a:fld>
            <a:endParaRPr lang="en-US">
              <a:solidFill>
                <a:srgbClr val="5252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252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4565304-0C46-4D5C-961F-E41901AC2E57}" type="slidenum">
              <a:rPr lang="en-US" altLang="en-US">
                <a:solidFill>
                  <a:srgbClr val="525252"/>
                </a:solidFill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52525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320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9906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3048000"/>
            <a:ext cx="66294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051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1" descr="Plus-bkg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55626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3"/>
          <p:cNvCxnSpPr/>
          <p:nvPr/>
        </p:nvCxnSpPr>
        <p:spPr>
          <a:xfrm>
            <a:off x="0" y="6477000"/>
            <a:ext cx="7239000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6324600"/>
            <a:ext cx="1549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2895600"/>
          </a:xfrm>
        </p:spPr>
        <p:txBody>
          <a:bodyPr tIns="0" anchor="t">
            <a:noAutofit/>
          </a:bodyPr>
          <a:lstStyle>
            <a:lvl1pPr algn="l"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8956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259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9906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3048000"/>
            <a:ext cx="66294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25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1" descr="Plus-bkg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55626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3"/>
          <p:cNvCxnSpPr/>
          <p:nvPr/>
        </p:nvCxnSpPr>
        <p:spPr>
          <a:xfrm>
            <a:off x="0" y="6477000"/>
            <a:ext cx="7239000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6324600"/>
            <a:ext cx="1549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2895600"/>
          </a:xfrm>
        </p:spPr>
        <p:txBody>
          <a:bodyPr tIns="0" anchor="t">
            <a:noAutofit/>
          </a:bodyPr>
          <a:lstStyle>
            <a:lvl1pPr algn="l"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8956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92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9906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3048000"/>
            <a:ext cx="6629400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428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1" descr="Plus-bkg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55626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3"/>
          <p:cNvCxnSpPr/>
          <p:nvPr/>
        </p:nvCxnSpPr>
        <p:spPr>
          <a:xfrm>
            <a:off x="0" y="6477000"/>
            <a:ext cx="7239000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6324600"/>
            <a:ext cx="1549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2895600"/>
          </a:xfrm>
        </p:spPr>
        <p:txBody>
          <a:bodyPr tIns="0" anchor="t">
            <a:noAutofit/>
          </a:bodyPr>
          <a:lstStyle>
            <a:lvl1pPr algn="l">
              <a:defRPr sz="7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8956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11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25252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94C21E2F-7186-4F6F-AC8B-F9756EC0A499}" type="slidenum">
              <a:rPr lang="en-US" altLang="en-US">
                <a:solidFill>
                  <a:srgbClr val="525252"/>
                </a:solidFill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52525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259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C3830F7D-D99B-47D7-8A1D-B07ED6463C5D}" type="datetimeFigureOut">
              <a:rPr lang="en-US">
                <a:solidFill>
                  <a:srgbClr val="525252"/>
                </a:solidFill>
              </a:rPr>
              <a:pPr defTabSz="457200">
                <a:defRPr/>
              </a:pPr>
              <a:t>1/4/23</a:t>
            </a:fld>
            <a:endParaRPr lang="en-US">
              <a:solidFill>
                <a:srgbClr val="52525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2525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E62C7B48-82B4-469D-A675-F42A7755A7FD}" type="slidenum">
              <a:rPr lang="en-US" altLang="en-US">
                <a:solidFill>
                  <a:srgbClr val="525252"/>
                </a:solidFill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52525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279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33AE23B3-ED6E-44C0-B7E8-C0E2A1BE8FCD}" type="datetimeFigureOut">
              <a:rPr lang="en-US">
                <a:solidFill>
                  <a:srgbClr val="525252"/>
                </a:solidFill>
              </a:rPr>
              <a:pPr defTabSz="457200">
                <a:defRPr/>
              </a:pPr>
              <a:t>1/4/23</a:t>
            </a:fld>
            <a:endParaRPr lang="en-US">
              <a:solidFill>
                <a:srgbClr val="52525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2525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2C19FD4A-452E-4452-B7D3-AF4CEA771EB1}" type="slidenum">
              <a:rPr lang="en-US" altLang="en-US">
                <a:solidFill>
                  <a:srgbClr val="525252"/>
                </a:solidFill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52525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643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14F735AE-ED01-4689-96B5-8F406DF4DCA6}" type="datetimeFigureOut">
              <a:rPr lang="en-US">
                <a:solidFill>
                  <a:srgbClr val="525252"/>
                </a:solidFill>
              </a:rPr>
              <a:pPr defTabSz="457200">
                <a:defRPr/>
              </a:pPr>
              <a:t>1/4/23</a:t>
            </a:fld>
            <a:endParaRPr lang="en-US">
              <a:solidFill>
                <a:srgbClr val="52525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2525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00271EA9-59D3-455B-8818-B89ECA328528}" type="slidenum">
              <a:rPr lang="en-US" altLang="en-US">
                <a:solidFill>
                  <a:srgbClr val="525252"/>
                </a:solidFill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52525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65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283C6230-094F-4027-81A6-86BA8ED81EC4}" type="datetimeFigureOut">
              <a:rPr lang="en-US">
                <a:solidFill>
                  <a:srgbClr val="525252"/>
                </a:solidFill>
              </a:rPr>
              <a:pPr defTabSz="457200">
                <a:defRPr/>
              </a:pPr>
              <a:t>1/4/23</a:t>
            </a:fld>
            <a:endParaRPr lang="en-US">
              <a:solidFill>
                <a:srgbClr val="52525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252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69D96FF-B2F7-456F-AD95-43064B07E0A7}" type="slidenum">
              <a:rPr lang="en-US" altLang="en-US">
                <a:solidFill>
                  <a:srgbClr val="525252"/>
                </a:solidFill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52525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452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E28BC3DB-74DD-45E8-A86D-6E876D4DC8A4}" type="datetimeFigureOut">
              <a:rPr lang="en-US">
                <a:solidFill>
                  <a:srgbClr val="525252"/>
                </a:solidFill>
              </a:rPr>
              <a:pPr defTabSz="457200">
                <a:defRPr/>
              </a:pPr>
              <a:t>1/4/23</a:t>
            </a:fld>
            <a:endParaRPr lang="en-US">
              <a:solidFill>
                <a:srgbClr val="52525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srgbClr val="52525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B5B314-EB64-46E4-8D40-B826BD6422F8}" type="slidenum">
              <a:rPr lang="en-US" altLang="en-US">
                <a:solidFill>
                  <a:srgbClr val="525252"/>
                </a:solidFill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52525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87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77000"/>
            <a:ext cx="7239000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6324600"/>
            <a:ext cx="1549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03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+mj-lt"/>
          <a:ea typeface="Myriad Pro" panose="020B0503030403020204" pitchFamily="34" charset="0"/>
          <a:cs typeface="Myriad Pro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anose="020B0604020202020204" pitchFamily="34" charset="0"/>
          <a:ea typeface="Myriad Pro" panose="020B0503030403020204" pitchFamily="34" charset="0"/>
          <a:cs typeface="Myriad Pro" panose="020B0503030403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anose="020B0604020202020204" pitchFamily="34" charset="0"/>
          <a:ea typeface="Myriad Pro" panose="020B0503030403020204" pitchFamily="34" charset="0"/>
          <a:cs typeface="Myriad Pro" panose="020B0503030403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anose="020B0604020202020204" pitchFamily="34" charset="0"/>
          <a:ea typeface="Myriad Pro" panose="020B0503030403020204" pitchFamily="34" charset="0"/>
          <a:cs typeface="Myriad Pro" panose="020B0503030403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anose="020B0604020202020204" pitchFamily="34" charset="0"/>
          <a:ea typeface="Myriad Pro" panose="020B0503030403020204" pitchFamily="34" charset="0"/>
          <a:cs typeface="Myriad Pro" panose="020B0503030403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anose="020B0604020202020204" pitchFamily="34" charset="0"/>
          <a:ea typeface="Myriad Pro" panose="020B0503030403020204" pitchFamily="34" charset="0"/>
          <a:cs typeface="Myriad Pro" panose="020B0503030403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anose="020B0604020202020204" pitchFamily="34" charset="0"/>
          <a:ea typeface="Myriad Pro" panose="020B0503030403020204" pitchFamily="34" charset="0"/>
          <a:cs typeface="Myriad Pro" panose="020B0503030403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anose="020B0604020202020204" pitchFamily="34" charset="0"/>
          <a:ea typeface="Myriad Pro" panose="020B0503030403020204" pitchFamily="34" charset="0"/>
          <a:cs typeface="Myriad Pro" panose="020B0503030403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panose="020B0604020202020204" pitchFamily="34" charset="0"/>
          <a:ea typeface="Myriad Pro" panose="020B0503030403020204" pitchFamily="34" charset="0"/>
          <a:cs typeface="Myriad Pro" panose="020B0503030403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Lucida Grande"/>
        <a:buChar char="»"/>
        <a:defRPr sz="3200" kern="1200">
          <a:solidFill>
            <a:schemeClr val="tx1"/>
          </a:solidFill>
          <a:latin typeface="+mn-lt"/>
          <a:ea typeface="Myriad Pro" panose="020B0503030403020204" pitchFamily="34" charset="0"/>
          <a:cs typeface="Myriad Pro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Lucida Grande"/>
        <a:buChar char="»"/>
        <a:defRPr sz="2800" kern="1200">
          <a:solidFill>
            <a:schemeClr val="tx1"/>
          </a:solidFill>
          <a:latin typeface="+mn-lt"/>
          <a:ea typeface="Myriad Pro" panose="020B0503030403020204" pitchFamily="34" charset="0"/>
          <a:cs typeface="Myriad Pro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Lucida Grande"/>
        <a:buChar char="»"/>
        <a:defRPr sz="2400" kern="1200">
          <a:solidFill>
            <a:schemeClr val="tx1"/>
          </a:solidFill>
          <a:latin typeface="+mn-lt"/>
          <a:ea typeface="Myriad Pro" panose="020B0503030403020204" pitchFamily="34" charset="0"/>
          <a:cs typeface="Myriad Pro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Lucida Grande"/>
        <a:buChar char="»"/>
        <a:defRPr sz="2000" kern="1200">
          <a:solidFill>
            <a:schemeClr val="tx1"/>
          </a:solidFill>
          <a:latin typeface="+mn-lt"/>
          <a:ea typeface="Myriad Pro" panose="020B0503030403020204" pitchFamily="34" charset="0"/>
          <a:cs typeface="Myriad Pro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Lucida Grande"/>
        <a:buChar char="»"/>
        <a:defRPr sz="2000" kern="1200">
          <a:solidFill>
            <a:schemeClr val="tx1"/>
          </a:solidFill>
          <a:latin typeface="+mn-lt"/>
          <a:ea typeface="Myriad Pro" panose="020B0503030403020204" pitchFamily="34" charset="0"/>
          <a:cs typeface="Myriad Pro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12" Type="http://schemas.openxmlformats.org/officeDocument/2006/relationships/image" Target="../media/image6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7.png"/><Relationship Id="rId11" Type="http://schemas.openxmlformats.org/officeDocument/2006/relationships/image" Target="../media/image61.png"/><Relationship Id="rId5" Type="http://schemas.openxmlformats.org/officeDocument/2006/relationships/image" Target="../media/image56.png"/><Relationship Id="rId10" Type="http://schemas.openxmlformats.org/officeDocument/2006/relationships/image" Target="../media/image60.png"/><Relationship Id="rId4" Type="http://schemas.openxmlformats.org/officeDocument/2006/relationships/image" Target="../media/image55.png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0.jpg"/><Relationship Id="rId4" Type="http://schemas.openxmlformats.org/officeDocument/2006/relationships/image" Target="../media/image8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stem-team@ti.com" TargetMode="Externa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ti.com/en/~/media/c529c939d05f4abe860c5f66443d9512.ashx?h=16&amp;thn=1&amp;w=16&amp;rev=98e5fd83-95dd-4e62-8d84-7cf717d25f0e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spireconnect.ti.com/" TargetMode="External"/><Relationship Id="rId4" Type="http://schemas.openxmlformats.org/officeDocument/2006/relationships/hyperlink" Target="https://education.ti.com/dash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924050"/>
          </a:xfrm>
        </p:spPr>
        <p:txBody>
          <a:bodyPr/>
          <a:lstStyle/>
          <a:p>
            <a:r>
              <a:rPr lang="en-US" dirty="0"/>
              <a:t>Meet </a:t>
            </a:r>
            <a:br>
              <a:rPr lang="en-US" dirty="0"/>
            </a:br>
            <a:r>
              <a:rPr lang="en-US" dirty="0"/>
              <a:t>Wonder Workshop™ Dash </a:t>
            </a:r>
            <a:br>
              <a:rPr lang="en-US" dirty="0"/>
            </a:br>
            <a:r>
              <a:rPr lang="en-US" dirty="0"/>
              <a:t>with Geometry Challenges</a:t>
            </a:r>
            <a:br>
              <a:rPr lang="en-US" dirty="0"/>
            </a:br>
            <a:r>
              <a:rPr lang="en-US" sz="3200" dirty="0"/>
              <a:t>TI-</a:t>
            </a:r>
            <a:r>
              <a:rPr lang="en-US" sz="3200" dirty="0" err="1"/>
              <a:t>Nspire</a:t>
            </a:r>
            <a:r>
              <a:rPr lang="en-US" sz="3200" dirty="0"/>
              <a:t> CXII</a:t>
            </a:r>
            <a:br>
              <a:rPr lang="en-US" sz="3200" dirty="0"/>
            </a:br>
            <a:r>
              <a:rPr lang="en-US" sz="3200" dirty="0"/>
              <a:t>Python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038600"/>
            <a:ext cx="6400800" cy="1752600"/>
          </a:xfrm>
        </p:spPr>
        <p:txBody>
          <a:bodyPr/>
          <a:lstStyle/>
          <a:p>
            <a:pPr algn="l"/>
            <a:r>
              <a:rPr lang="en-US" dirty="0"/>
              <a:t>Texas Instruments</a:t>
            </a:r>
          </a:p>
          <a:p>
            <a:pPr algn="l"/>
            <a:r>
              <a:rPr lang="en-US" dirty="0"/>
              <a:t>@</a:t>
            </a:r>
            <a:r>
              <a:rPr lang="en-US" dirty="0" err="1"/>
              <a:t>ticalculators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839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993EF7-2222-46CD-015B-D6C7C2B99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008" y="3752918"/>
            <a:ext cx="1615200" cy="12163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1D6915-A348-3146-57FA-5D21C742A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6" y="4114948"/>
            <a:ext cx="2036005" cy="15332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C7A066-FFEC-E5A8-E2BA-107822E549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861" y="773005"/>
            <a:ext cx="1964266" cy="1479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915400" cy="990600"/>
          </a:xfrm>
        </p:spPr>
        <p:txBody>
          <a:bodyPr/>
          <a:lstStyle/>
          <a:p>
            <a:r>
              <a:rPr lang="en-US" sz="2800" dirty="0"/>
              <a:t>Creating a Dash Program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F8B926-7017-E84E-8CE8-537D000B344D}"/>
              </a:ext>
            </a:extLst>
          </p:cNvPr>
          <p:cNvSpPr txBox="1"/>
          <p:nvPr/>
        </p:nvSpPr>
        <p:spPr>
          <a:xfrm>
            <a:off x="-29790" y="2905036"/>
            <a:ext cx="240322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Note: You can also add a new page</a:t>
            </a:r>
          </a:p>
          <a:p>
            <a:r>
              <a:rPr lang="en-US" sz="1100" dirty="0"/>
              <a:t>to the document by pressing</a:t>
            </a:r>
          </a:p>
          <a:p>
            <a:r>
              <a:rPr lang="en-US" sz="1100" b="1" dirty="0">
                <a:solidFill>
                  <a:srgbClr val="0070C0"/>
                </a:solidFill>
              </a:rPr>
              <a:t>[</a:t>
            </a:r>
            <a:r>
              <a:rPr lang="en-US" sz="1100" b="1" dirty="0" err="1">
                <a:solidFill>
                  <a:srgbClr val="0070C0"/>
                </a:solidFill>
              </a:rPr>
              <a:t>ctlr</a:t>
            </a:r>
            <a:r>
              <a:rPr lang="en-US" sz="1100" b="1" dirty="0">
                <a:solidFill>
                  <a:srgbClr val="0070C0"/>
                </a:solidFill>
              </a:rPr>
              <a:t>] </a:t>
            </a:r>
            <a:r>
              <a:rPr lang="en-US" sz="1100" b="1" dirty="0"/>
              <a:t>[doc] </a:t>
            </a:r>
            <a:r>
              <a:rPr lang="en-US" sz="1100" b="1" dirty="0">
                <a:solidFill>
                  <a:srgbClr val="0070C0"/>
                </a:solidFill>
              </a:rPr>
              <a:t>+page</a:t>
            </a:r>
            <a:r>
              <a:rPr lang="en-US" sz="1100" b="1" dirty="0"/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682F98F-63D0-8449-AFB2-3ECE5254F7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30" y="811020"/>
            <a:ext cx="2015180" cy="151138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A37953F-649B-BA46-A5DA-AB06961DA89A}"/>
              </a:ext>
            </a:extLst>
          </p:cNvPr>
          <p:cNvSpPr txBox="1"/>
          <p:nvPr/>
        </p:nvSpPr>
        <p:spPr>
          <a:xfrm>
            <a:off x="-9348" y="2399258"/>
            <a:ext cx="22953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Press </a:t>
            </a:r>
            <a:r>
              <a:rPr lang="en-US" sz="1100" b="1" dirty="0"/>
              <a:t>[menu] </a:t>
            </a:r>
            <a:r>
              <a:rPr lang="en-US" sz="1100" dirty="0"/>
              <a:t>to bring up a menu</a:t>
            </a:r>
          </a:p>
          <a:p>
            <a:r>
              <a:rPr lang="en-US" sz="1100" dirty="0"/>
              <a:t>of applications to add to the page.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D3075B7-EA00-A544-A233-4E62847C59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196" y="822299"/>
            <a:ext cx="2015179" cy="151138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F38707C-69B2-8B42-AC04-74C4836DEE78}"/>
              </a:ext>
            </a:extLst>
          </p:cNvPr>
          <p:cNvSpPr txBox="1"/>
          <p:nvPr/>
        </p:nvSpPr>
        <p:spPr>
          <a:xfrm>
            <a:off x="2288304" y="2393997"/>
            <a:ext cx="22715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Press </a:t>
            </a:r>
            <a:r>
              <a:rPr lang="en-US" sz="1100" b="1" dirty="0"/>
              <a:t>down arrow </a:t>
            </a:r>
            <a:r>
              <a:rPr lang="en-US" sz="1100" dirty="0"/>
              <a:t>repeatedly then press </a:t>
            </a:r>
            <a:r>
              <a:rPr lang="en-US" sz="1100" b="1" dirty="0"/>
              <a:t>[enter] </a:t>
            </a:r>
            <a:r>
              <a:rPr lang="en-US" sz="1100" dirty="0"/>
              <a:t>or </a:t>
            </a:r>
          </a:p>
          <a:p>
            <a:r>
              <a:rPr lang="en-US" sz="1100" dirty="0"/>
              <a:t>press</a:t>
            </a:r>
            <a:r>
              <a:rPr lang="en-US" sz="1100" b="1" dirty="0"/>
              <a:t> [A] </a:t>
            </a:r>
            <a:r>
              <a:rPr lang="en-US" sz="1100" dirty="0"/>
              <a:t>to select Add Python.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9FED33C-1DCF-214F-9A65-5CDE37DB3E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898" y="811501"/>
            <a:ext cx="2014539" cy="151090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8440037-7134-854D-8F27-162A9A5A4175}"/>
              </a:ext>
            </a:extLst>
          </p:cNvPr>
          <p:cNvSpPr txBox="1"/>
          <p:nvPr/>
        </p:nvSpPr>
        <p:spPr>
          <a:xfrm>
            <a:off x="4559890" y="2389538"/>
            <a:ext cx="16406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Select 1: New by pressing </a:t>
            </a:r>
            <a:r>
              <a:rPr lang="en-US" sz="1100" b="1" dirty="0"/>
              <a:t>[enter] </a:t>
            </a:r>
            <a:r>
              <a:rPr lang="en-US" sz="1100" dirty="0"/>
              <a:t>or </a:t>
            </a:r>
            <a:r>
              <a:rPr lang="en-US" sz="1100" b="1" dirty="0"/>
              <a:t>[1]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A1A78E-CD81-2447-B0FA-C1BE92676B99}"/>
              </a:ext>
            </a:extLst>
          </p:cNvPr>
          <p:cNvSpPr txBox="1"/>
          <p:nvPr/>
        </p:nvSpPr>
        <p:spPr>
          <a:xfrm>
            <a:off x="6785960" y="2209800"/>
            <a:ext cx="17876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Enter your program name</a:t>
            </a:r>
          </a:p>
          <a:p>
            <a:r>
              <a:rPr lang="en-US" sz="1100" dirty="0"/>
              <a:t>and press </a:t>
            </a:r>
            <a:r>
              <a:rPr lang="en-US" sz="1100" b="1" dirty="0"/>
              <a:t>[enter]</a:t>
            </a:r>
            <a:r>
              <a:rPr lang="en-US" sz="1100" dirty="0"/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7787E2-A9A2-344E-9301-18C3801F1F00}"/>
              </a:ext>
            </a:extLst>
          </p:cNvPr>
          <p:cNvSpPr txBox="1"/>
          <p:nvPr/>
        </p:nvSpPr>
        <p:spPr>
          <a:xfrm>
            <a:off x="25401" y="5717124"/>
            <a:ext cx="19767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You begin at a blank edit</a:t>
            </a:r>
          </a:p>
          <a:p>
            <a:r>
              <a:rPr lang="en-US" sz="1100" dirty="0"/>
              <a:t>screen.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08E6D36-7E1C-944A-8CFF-6C572FC8F70F}"/>
              </a:ext>
            </a:extLst>
          </p:cNvPr>
          <p:cNvSpPr txBox="1"/>
          <p:nvPr/>
        </p:nvSpPr>
        <p:spPr>
          <a:xfrm>
            <a:off x="2167489" y="5013138"/>
            <a:ext cx="2315159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Press </a:t>
            </a:r>
            <a:r>
              <a:rPr lang="en-US" sz="1100" b="1" dirty="0"/>
              <a:t>[menu] </a:t>
            </a:r>
            <a:r>
              <a:rPr lang="en-US" sz="1100" dirty="0"/>
              <a:t>then</a:t>
            </a:r>
            <a:r>
              <a:rPr lang="en-US" sz="1100" b="1" dirty="0"/>
              <a:t> [A] More Modules</a:t>
            </a:r>
            <a:r>
              <a:rPr lang="en-US" sz="1100" dirty="0"/>
              <a:t> then select </a:t>
            </a:r>
            <a:r>
              <a:rPr lang="en-US" sz="1100" b="1" dirty="0"/>
              <a:t>WW Dash </a:t>
            </a:r>
            <a:r>
              <a:rPr lang="en-US" sz="1100" dirty="0"/>
              <a:t>from the More Modules menu.  Then select [1] from </a:t>
            </a:r>
            <a:r>
              <a:rPr lang="en-US" sz="1100" b="1" dirty="0" err="1"/>
              <a:t>ww_dash</a:t>
            </a:r>
            <a:r>
              <a:rPr lang="en-US" sz="1100" b="1" dirty="0"/>
              <a:t> import * </a:t>
            </a:r>
            <a:r>
              <a:rPr lang="en-US" sz="900" dirty="0"/>
              <a:t>(Note: The More Modules menu selections depend on the modules that you have added to your calculator.)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553368-7BA0-854B-AE47-563D52818C75}"/>
              </a:ext>
            </a:extLst>
          </p:cNvPr>
          <p:cNvSpPr txBox="1"/>
          <p:nvPr/>
        </p:nvSpPr>
        <p:spPr>
          <a:xfrm>
            <a:off x="4924321" y="4982857"/>
            <a:ext cx="16731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Importing the </a:t>
            </a:r>
            <a:r>
              <a:rPr lang="en-US" sz="1100" dirty="0" err="1"/>
              <a:t>ww_dash</a:t>
            </a:r>
            <a:r>
              <a:rPr lang="en-US" sz="1100" dirty="0"/>
              <a:t> module is required at the beginning of every Dash program.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22CA11F-B269-DC41-8F86-7623063A417E}"/>
              </a:ext>
            </a:extLst>
          </p:cNvPr>
          <p:cNvSpPr txBox="1"/>
          <p:nvPr/>
        </p:nvSpPr>
        <p:spPr>
          <a:xfrm>
            <a:off x="6611935" y="4088487"/>
            <a:ext cx="251481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Press </a:t>
            </a:r>
            <a:r>
              <a:rPr lang="en-US" sz="1100" b="1" dirty="0"/>
              <a:t>[menu] </a:t>
            </a:r>
            <a:r>
              <a:rPr lang="en-US" sz="1100" dirty="0"/>
              <a:t>then</a:t>
            </a:r>
            <a:r>
              <a:rPr lang="en-US" sz="1100" b="1" dirty="0"/>
              <a:t> [A] More Modules</a:t>
            </a:r>
            <a:r>
              <a:rPr lang="en-US" sz="1100" dirty="0"/>
              <a:t> then select </a:t>
            </a:r>
            <a:r>
              <a:rPr lang="en-US" sz="1100" b="1" dirty="0"/>
              <a:t>WW Dash</a:t>
            </a:r>
            <a:r>
              <a:rPr lang="en-US" sz="1100" dirty="0"/>
              <a:t> then  </a:t>
            </a:r>
            <a:r>
              <a:rPr lang="en-US" sz="1100" b="1" dirty="0"/>
              <a:t>[2] Drive [1] forward() </a:t>
            </a:r>
            <a:r>
              <a:rPr lang="en-US" sz="1100" dirty="0"/>
              <a:t>to paste to the edit line. Type a value for units to drive. </a:t>
            </a:r>
            <a:r>
              <a:rPr lang="en-US" sz="1100" b="1" dirty="0"/>
              <a:t>Right arrow </a:t>
            </a:r>
            <a:r>
              <a:rPr lang="en-US" sz="1100" dirty="0"/>
              <a:t>to the end of the line and press </a:t>
            </a:r>
            <a:r>
              <a:rPr lang="en-US" sz="1100" b="1" dirty="0"/>
              <a:t>[enter] </a:t>
            </a:r>
            <a:r>
              <a:rPr lang="en-US" sz="1100" dirty="0"/>
              <a:t>to complete the statement.</a:t>
            </a:r>
          </a:p>
          <a:p>
            <a:r>
              <a:rPr lang="en-US" sz="1100" dirty="0"/>
              <a:t>A faster approach is to use </a:t>
            </a:r>
            <a:r>
              <a:rPr lang="en-US" sz="1100" b="1" dirty="0"/>
              <a:t>[ctrl] [enter] </a:t>
            </a:r>
            <a:r>
              <a:rPr lang="en-US" sz="1100" dirty="0"/>
              <a:t>from any place on a line to complete the statement and move the cursor to the beginning of the line below. </a:t>
            </a:r>
            <a:r>
              <a:rPr lang="en-US" sz="1000" b="1" dirty="0"/>
              <a:t>Note:</a:t>
            </a:r>
            <a:r>
              <a:rPr lang="en-US" sz="1000" dirty="0"/>
              <a:t> It is important that each statement begin on a new line.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B9681A-13EE-8E43-B662-8E9B7DAB5042}"/>
              </a:ext>
            </a:extLst>
          </p:cNvPr>
          <p:cNvSpPr txBox="1"/>
          <p:nvPr/>
        </p:nvSpPr>
        <p:spPr>
          <a:xfrm>
            <a:off x="76200" y="479320"/>
            <a:ext cx="26962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0D25ED-A5EE-C847-8126-4E5778064081}"/>
              </a:ext>
            </a:extLst>
          </p:cNvPr>
          <p:cNvSpPr txBox="1"/>
          <p:nvPr/>
        </p:nvSpPr>
        <p:spPr>
          <a:xfrm>
            <a:off x="2366340" y="477899"/>
            <a:ext cx="26962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71D8A8-3534-114C-8EDF-5BAFFF42E7D2}"/>
              </a:ext>
            </a:extLst>
          </p:cNvPr>
          <p:cNvSpPr txBox="1"/>
          <p:nvPr/>
        </p:nvSpPr>
        <p:spPr>
          <a:xfrm>
            <a:off x="4607174" y="486973"/>
            <a:ext cx="26962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782B022-7384-E24A-9155-1D4ADC1A1775}"/>
              </a:ext>
            </a:extLst>
          </p:cNvPr>
          <p:cNvSpPr txBox="1"/>
          <p:nvPr/>
        </p:nvSpPr>
        <p:spPr>
          <a:xfrm>
            <a:off x="6837487" y="425556"/>
            <a:ext cx="26962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F95D7AD-9813-B64D-A749-33CFA539FC49}"/>
              </a:ext>
            </a:extLst>
          </p:cNvPr>
          <p:cNvSpPr txBox="1"/>
          <p:nvPr/>
        </p:nvSpPr>
        <p:spPr>
          <a:xfrm>
            <a:off x="72335" y="3780514"/>
            <a:ext cx="26962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E41FCA4-8454-0B44-8F72-179130417249}"/>
              </a:ext>
            </a:extLst>
          </p:cNvPr>
          <p:cNvSpPr txBox="1"/>
          <p:nvPr/>
        </p:nvSpPr>
        <p:spPr>
          <a:xfrm>
            <a:off x="2365113" y="3032031"/>
            <a:ext cx="26962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ABA806A-1C81-F449-8402-D7B0FD8EA029}"/>
              </a:ext>
            </a:extLst>
          </p:cNvPr>
          <p:cNvSpPr txBox="1"/>
          <p:nvPr/>
        </p:nvSpPr>
        <p:spPr>
          <a:xfrm>
            <a:off x="5011008" y="3389984"/>
            <a:ext cx="26962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D5D3322-9356-4947-A084-8C3BAEBAF058}"/>
              </a:ext>
            </a:extLst>
          </p:cNvPr>
          <p:cNvSpPr txBox="1"/>
          <p:nvPr/>
        </p:nvSpPr>
        <p:spPr>
          <a:xfrm>
            <a:off x="6327811" y="2681925"/>
            <a:ext cx="26962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8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357986F-BC72-A524-167B-69DD2BF93F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36457" y="3341228"/>
            <a:ext cx="1354271" cy="10198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2BBF310-5F07-9424-1D63-987133F474A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236" y="3905474"/>
            <a:ext cx="1342007" cy="10106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CC98ACF-76AC-F481-89F3-D7F7C082C84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8557" y="2667000"/>
            <a:ext cx="1323696" cy="996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AFB788-A06D-5FD6-08B0-307D4BE8706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79794" y="3032031"/>
            <a:ext cx="1361706" cy="102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840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sitting on the floor&#10;&#10;Description automatically generated with medium confidence">
            <a:extLst>
              <a:ext uri="{FF2B5EF4-FFF2-40B4-BE49-F238E27FC236}">
                <a16:creationId xmlns:a16="http://schemas.microsoft.com/office/drawing/2014/main" id="{038EEEB5-8846-58B7-1DF7-21E0F62364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1" y="3796933"/>
            <a:ext cx="3467542" cy="23108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EE6F35-9B4A-299C-0971-D57E8291E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1120927"/>
            <a:ext cx="1995006" cy="15024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C0EE39-6C24-C159-B641-D41C234FCB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30" y="1111499"/>
            <a:ext cx="2007526" cy="1511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915400" cy="990600"/>
          </a:xfrm>
        </p:spPr>
        <p:txBody>
          <a:bodyPr/>
          <a:lstStyle/>
          <a:p>
            <a:r>
              <a:rPr lang="en-US" sz="4000" dirty="0"/>
              <a:t>Running a Dash Program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37953F-649B-BA46-A5DA-AB06961DA89A}"/>
              </a:ext>
            </a:extLst>
          </p:cNvPr>
          <p:cNvSpPr txBox="1"/>
          <p:nvPr/>
        </p:nvSpPr>
        <p:spPr>
          <a:xfrm>
            <a:off x="-9349" y="2685127"/>
            <a:ext cx="2607072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Press </a:t>
            </a:r>
            <a:r>
              <a:rPr lang="en-US" sz="1100" b="1" dirty="0"/>
              <a:t>[ctrl] [R] </a:t>
            </a:r>
            <a:r>
              <a:rPr lang="en-US" sz="1100" dirty="0"/>
              <a:t>to run the program from a Python shell on the next page.</a:t>
            </a:r>
          </a:p>
          <a:p>
            <a:endParaRPr lang="en-US" sz="1100" dirty="0"/>
          </a:p>
          <a:p>
            <a:r>
              <a:rPr lang="en-US" sz="1100" dirty="0"/>
              <a:t>Note: </a:t>
            </a:r>
            <a:r>
              <a:rPr lang="en-US" sz="1100" b="1" dirty="0"/>
              <a:t>[ctrl] [R] </a:t>
            </a:r>
            <a:r>
              <a:rPr lang="en-US" sz="1100" dirty="0"/>
              <a:t>also checks syntax and stores program changes. </a:t>
            </a:r>
            <a:r>
              <a:rPr lang="en-US" sz="1100" b="1" dirty="0"/>
              <a:t>[ctrl] [B] is another option for checking syntax and storing. </a:t>
            </a:r>
          </a:p>
          <a:p>
            <a:endParaRPr lang="en-US" sz="1100" b="1" dirty="0"/>
          </a:p>
          <a:p>
            <a:r>
              <a:rPr lang="en-US" sz="1100" b="1" dirty="0"/>
              <a:t> * </a:t>
            </a:r>
            <a:r>
              <a:rPr lang="en-US" sz="1100" dirty="0"/>
              <a:t>before the program name indicates that changes have not been stored.</a:t>
            </a:r>
          </a:p>
          <a:p>
            <a:endParaRPr lang="en-US" sz="1100" dirty="0"/>
          </a:p>
          <a:p>
            <a:r>
              <a:rPr lang="en-US" sz="1100" dirty="0"/>
              <a:t>Before running the program </a:t>
            </a:r>
          </a:p>
          <a:p>
            <a:r>
              <a:rPr lang="en-US" sz="1100" dirty="0"/>
              <a:t>make sure that</a:t>
            </a:r>
          </a:p>
          <a:p>
            <a:pPr marL="171450" indent="-171450">
              <a:buFontTx/>
              <a:buChar char="-"/>
            </a:pPr>
            <a:r>
              <a:rPr lang="en-US" sz="1100" dirty="0"/>
              <a:t>Dash is switched on</a:t>
            </a:r>
          </a:p>
          <a:p>
            <a:pPr marL="171450" indent="-171450">
              <a:buFontTx/>
              <a:buChar char="-"/>
            </a:pPr>
            <a:r>
              <a:rPr lang="en-US" sz="1100" dirty="0"/>
              <a:t>Bluetooth Adapter is connected to the calculator</a:t>
            </a:r>
          </a:p>
          <a:p>
            <a:r>
              <a:rPr lang="en-US" sz="1100" dirty="0"/>
              <a:t>- Dash is on a flat surface ready to roll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38707C-69B2-8B42-AC04-74C4836DEE78}"/>
              </a:ext>
            </a:extLst>
          </p:cNvPr>
          <p:cNvSpPr txBox="1"/>
          <p:nvPr/>
        </p:nvSpPr>
        <p:spPr>
          <a:xfrm>
            <a:off x="2819400" y="2685127"/>
            <a:ext cx="22715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Your program runs in a Python shell.</a:t>
            </a:r>
          </a:p>
          <a:p>
            <a:endParaRPr lang="en-US" sz="1100" dirty="0"/>
          </a:p>
          <a:p>
            <a:r>
              <a:rPr lang="en-US" sz="1100" dirty="0"/>
              <a:t>You can re-run the program from the shell by pressing </a:t>
            </a:r>
            <a:r>
              <a:rPr lang="en-US" sz="1100" b="1" dirty="0"/>
              <a:t>[ctrl] [R] </a:t>
            </a:r>
            <a:r>
              <a:rPr lang="en-US" sz="1100" dirty="0"/>
              <a:t>again.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B9681A-13EE-8E43-B662-8E9B7DAB5042}"/>
              </a:ext>
            </a:extLst>
          </p:cNvPr>
          <p:cNvSpPr txBox="1"/>
          <p:nvPr/>
        </p:nvSpPr>
        <p:spPr>
          <a:xfrm>
            <a:off x="76200" y="765189"/>
            <a:ext cx="26962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0D25ED-A5EE-C847-8126-4E5778064081}"/>
              </a:ext>
            </a:extLst>
          </p:cNvPr>
          <p:cNvSpPr txBox="1"/>
          <p:nvPr/>
        </p:nvSpPr>
        <p:spPr>
          <a:xfrm>
            <a:off x="2819400" y="765188"/>
            <a:ext cx="26962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40705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A9D0733-5D2A-3F7E-53EF-78F08F5E73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298" y="3846170"/>
            <a:ext cx="2057401" cy="15494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68BA83-E1CB-D4FC-B44A-F702B841E2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36" y="3822676"/>
            <a:ext cx="2057400" cy="1549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1D28C5-4140-7F17-96BF-CDC67E0DF8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7487" y="847067"/>
            <a:ext cx="2057400" cy="1549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C477FBD-6570-49FE-BC20-5933FF56FC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4173" y="930544"/>
            <a:ext cx="2018864" cy="15203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FE0743-A486-EE8E-621E-932C0D44AA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9196" y="948511"/>
            <a:ext cx="2025348" cy="15252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AC63F5-D7E8-2FC7-7C26-D0AC627290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" y="948511"/>
            <a:ext cx="1981676" cy="14923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915400" cy="990600"/>
          </a:xfrm>
        </p:spPr>
        <p:txBody>
          <a:bodyPr/>
          <a:lstStyle/>
          <a:p>
            <a:r>
              <a:rPr lang="en-US" sz="4000" dirty="0"/>
              <a:t>Editing a Dash Program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37953F-649B-BA46-A5DA-AB06961DA89A}"/>
              </a:ext>
            </a:extLst>
          </p:cNvPr>
          <p:cNvSpPr txBox="1"/>
          <p:nvPr/>
        </p:nvSpPr>
        <p:spPr>
          <a:xfrm>
            <a:off x="-9348" y="2491427"/>
            <a:ext cx="22953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Press </a:t>
            </a:r>
            <a:r>
              <a:rPr lang="en-US" sz="1100" b="1" dirty="0"/>
              <a:t>[ctrl] left </a:t>
            </a:r>
            <a:r>
              <a:rPr lang="en-US" sz="1100" dirty="0"/>
              <a:t>to go back to your Python editor page.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38707C-69B2-8B42-AC04-74C4836DEE78}"/>
              </a:ext>
            </a:extLst>
          </p:cNvPr>
          <p:cNvSpPr txBox="1"/>
          <p:nvPr/>
        </p:nvSpPr>
        <p:spPr>
          <a:xfrm>
            <a:off x="2288304" y="2486166"/>
            <a:ext cx="22715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Use the arrow keys to position the cursor to change the value of the forward distance.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440037-7134-854D-8F27-162A9A5A4175}"/>
              </a:ext>
            </a:extLst>
          </p:cNvPr>
          <p:cNvSpPr txBox="1"/>
          <p:nvPr/>
        </p:nvSpPr>
        <p:spPr>
          <a:xfrm>
            <a:off x="4559890" y="2481707"/>
            <a:ext cx="16406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Press </a:t>
            </a:r>
            <a:r>
              <a:rPr lang="en-US" sz="1100" b="1" dirty="0"/>
              <a:t>[del] </a:t>
            </a:r>
            <a:r>
              <a:rPr lang="en-US" sz="1100" dirty="0"/>
              <a:t>to backspace over the 3.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A1A78E-CD81-2447-B0FA-C1BE92676B99}"/>
              </a:ext>
            </a:extLst>
          </p:cNvPr>
          <p:cNvSpPr txBox="1"/>
          <p:nvPr/>
        </p:nvSpPr>
        <p:spPr>
          <a:xfrm>
            <a:off x="6785960" y="2399768"/>
            <a:ext cx="210892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Type in a new value for distance, then </a:t>
            </a:r>
            <a:r>
              <a:rPr lang="en-US" sz="1100" b="1" dirty="0"/>
              <a:t>[ctrl] [enter] </a:t>
            </a:r>
            <a:r>
              <a:rPr lang="en-US" sz="1100" dirty="0"/>
              <a:t>to move to the next line.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37787E2-A9A2-344E-9301-18C3801F1F00}"/>
              </a:ext>
            </a:extLst>
          </p:cNvPr>
          <p:cNvSpPr txBox="1"/>
          <p:nvPr/>
        </p:nvSpPr>
        <p:spPr>
          <a:xfrm>
            <a:off x="25401" y="5441810"/>
            <a:ext cx="19767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Press </a:t>
            </a:r>
            <a:r>
              <a:rPr lang="en-US" sz="1100" b="1" dirty="0"/>
              <a:t>[ctrl] [R] </a:t>
            </a:r>
            <a:r>
              <a:rPr lang="en-US" sz="1100" dirty="0"/>
              <a:t>to run the program again from a Python shell on the next page.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B9681A-13EE-8E43-B662-8E9B7DAB5042}"/>
              </a:ext>
            </a:extLst>
          </p:cNvPr>
          <p:cNvSpPr txBox="1"/>
          <p:nvPr/>
        </p:nvSpPr>
        <p:spPr>
          <a:xfrm>
            <a:off x="76200" y="571489"/>
            <a:ext cx="26962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0D25ED-A5EE-C847-8126-4E5778064081}"/>
              </a:ext>
            </a:extLst>
          </p:cNvPr>
          <p:cNvSpPr txBox="1"/>
          <p:nvPr/>
        </p:nvSpPr>
        <p:spPr>
          <a:xfrm>
            <a:off x="2366340" y="570068"/>
            <a:ext cx="26962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71D8A8-3534-114C-8EDF-5BAFFF42E7D2}"/>
              </a:ext>
            </a:extLst>
          </p:cNvPr>
          <p:cNvSpPr txBox="1"/>
          <p:nvPr/>
        </p:nvSpPr>
        <p:spPr>
          <a:xfrm>
            <a:off x="4607174" y="579142"/>
            <a:ext cx="26962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782B022-7384-E24A-9155-1D4ADC1A1775}"/>
              </a:ext>
            </a:extLst>
          </p:cNvPr>
          <p:cNvSpPr txBox="1"/>
          <p:nvPr/>
        </p:nvSpPr>
        <p:spPr>
          <a:xfrm>
            <a:off x="6837487" y="517725"/>
            <a:ext cx="26962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F95D7AD-9813-B64D-A749-33CFA539FC49}"/>
              </a:ext>
            </a:extLst>
          </p:cNvPr>
          <p:cNvSpPr txBox="1"/>
          <p:nvPr/>
        </p:nvSpPr>
        <p:spPr>
          <a:xfrm>
            <a:off x="72335" y="3505200"/>
            <a:ext cx="26962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E41FCA4-8454-0B44-8F72-179130417249}"/>
              </a:ext>
            </a:extLst>
          </p:cNvPr>
          <p:cNvSpPr txBox="1"/>
          <p:nvPr/>
        </p:nvSpPr>
        <p:spPr>
          <a:xfrm>
            <a:off x="2328097" y="3517046"/>
            <a:ext cx="26962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348687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498470-E546-E4A3-8F71-3567BA70C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7401" y="1343330"/>
            <a:ext cx="2026948" cy="1526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2D85CD-6C46-B8B4-AA81-63E325482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7155" y="1283297"/>
            <a:ext cx="2111723" cy="15903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CF3C07-E3DA-0DD5-F1AA-82576822B8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8921" y="1339313"/>
            <a:ext cx="2010181" cy="15138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23857A-5BA4-C12C-CB8C-3B19D25497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47" y="1329154"/>
            <a:ext cx="2013899" cy="1516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915400" cy="990600"/>
          </a:xfrm>
        </p:spPr>
        <p:txBody>
          <a:bodyPr/>
          <a:lstStyle/>
          <a:p>
            <a:r>
              <a:rPr lang="en-US" sz="4000" dirty="0"/>
              <a:t>Saving a TI-</a:t>
            </a:r>
            <a:r>
              <a:rPr lang="en-US" sz="4000" dirty="0" err="1"/>
              <a:t>Nspire</a:t>
            </a:r>
            <a:r>
              <a:rPr lang="en-US" sz="4000" dirty="0"/>
              <a:t> document file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37953F-649B-BA46-A5DA-AB06961DA89A}"/>
              </a:ext>
            </a:extLst>
          </p:cNvPr>
          <p:cNvSpPr txBox="1"/>
          <p:nvPr/>
        </p:nvSpPr>
        <p:spPr>
          <a:xfrm>
            <a:off x="-9348" y="2867345"/>
            <a:ext cx="229534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Press </a:t>
            </a:r>
            <a:r>
              <a:rPr lang="en-US" sz="1100" b="1" dirty="0"/>
              <a:t>[doc] </a:t>
            </a:r>
            <a:r>
              <a:rPr lang="en-US" sz="1100" dirty="0"/>
              <a:t>then select 1 File</a:t>
            </a:r>
          </a:p>
          <a:p>
            <a:r>
              <a:rPr lang="en-US" sz="1100" dirty="0"/>
              <a:t>from the menu by pressing</a:t>
            </a:r>
          </a:p>
          <a:p>
            <a:r>
              <a:rPr lang="en-US" sz="1100" b="1" dirty="0"/>
              <a:t>[enter] or [1].</a:t>
            </a:r>
            <a:endParaRPr lang="en-US" sz="11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38707C-69B2-8B42-AC04-74C4836DEE78}"/>
              </a:ext>
            </a:extLst>
          </p:cNvPr>
          <p:cNvSpPr txBox="1"/>
          <p:nvPr/>
        </p:nvSpPr>
        <p:spPr>
          <a:xfrm>
            <a:off x="2288304" y="2862084"/>
            <a:ext cx="2271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Select 4 Save or 5 Save As… from the menu.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440037-7134-854D-8F27-162A9A5A4175}"/>
              </a:ext>
            </a:extLst>
          </p:cNvPr>
          <p:cNvSpPr txBox="1"/>
          <p:nvPr/>
        </p:nvSpPr>
        <p:spPr>
          <a:xfrm>
            <a:off x="4559890" y="2857625"/>
            <a:ext cx="1640697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Type in your file name using alpha and numeric characters.</a:t>
            </a:r>
          </a:p>
          <a:p>
            <a:endParaRPr lang="en-US" sz="1100" dirty="0"/>
          </a:p>
          <a:p>
            <a:r>
              <a:rPr lang="en-US" sz="1100" b="1" dirty="0"/>
              <a:t>Note: </a:t>
            </a:r>
            <a:r>
              <a:rPr lang="en-US" sz="1100" dirty="0"/>
              <a:t>The name must begin with an alpha character.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A1A78E-CD81-2447-B0FA-C1BE92676B99}"/>
              </a:ext>
            </a:extLst>
          </p:cNvPr>
          <p:cNvSpPr txBox="1"/>
          <p:nvPr/>
        </p:nvSpPr>
        <p:spPr>
          <a:xfrm>
            <a:off x="6718336" y="2914233"/>
            <a:ext cx="2425664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Press </a:t>
            </a:r>
            <a:r>
              <a:rPr lang="en-US" sz="1100" b="1" dirty="0"/>
              <a:t>[enter] </a:t>
            </a:r>
            <a:r>
              <a:rPr lang="en-US" sz="1100" dirty="0"/>
              <a:t>to save the file to the</a:t>
            </a:r>
          </a:p>
          <a:p>
            <a:r>
              <a:rPr lang="en-US" sz="1100" dirty="0"/>
              <a:t>folder indicated above.</a:t>
            </a:r>
          </a:p>
          <a:p>
            <a:endParaRPr lang="en-US" sz="1100" dirty="0"/>
          </a:p>
          <a:p>
            <a:r>
              <a:rPr lang="en-US" sz="1100" dirty="0"/>
              <a:t>To change the folder press the</a:t>
            </a:r>
          </a:p>
          <a:p>
            <a:r>
              <a:rPr lang="en-US" sz="1100" b="1" dirty="0"/>
              <a:t>[UP] </a:t>
            </a:r>
            <a:r>
              <a:rPr lang="en-US" sz="1100" dirty="0"/>
              <a:t>arrow key and then use</a:t>
            </a:r>
          </a:p>
          <a:p>
            <a:r>
              <a:rPr lang="en-US" sz="1100" b="1" dirty="0"/>
              <a:t>arrows</a:t>
            </a:r>
            <a:r>
              <a:rPr lang="en-US" sz="1100" dirty="0"/>
              <a:t> and </a:t>
            </a:r>
            <a:r>
              <a:rPr lang="en-US" sz="1100" b="1" dirty="0"/>
              <a:t>[enter]</a:t>
            </a:r>
            <a:r>
              <a:rPr lang="en-US" sz="1100" dirty="0"/>
              <a:t> to select a </a:t>
            </a:r>
          </a:p>
          <a:p>
            <a:r>
              <a:rPr lang="en-US" sz="1100" dirty="0"/>
              <a:t>folder before pressing </a:t>
            </a:r>
            <a:r>
              <a:rPr lang="en-US" sz="1100" b="1" dirty="0"/>
              <a:t>[enter] </a:t>
            </a:r>
            <a:r>
              <a:rPr lang="en-US" sz="1100" dirty="0"/>
              <a:t>to</a:t>
            </a:r>
          </a:p>
          <a:p>
            <a:r>
              <a:rPr lang="en-US" sz="1100" dirty="0"/>
              <a:t>save the file.</a:t>
            </a:r>
          </a:p>
          <a:p>
            <a:endParaRPr lang="en-US" sz="1100" dirty="0"/>
          </a:p>
          <a:p>
            <a:r>
              <a:rPr lang="en-US" sz="1100" dirty="0"/>
              <a:t>Press </a:t>
            </a:r>
            <a:r>
              <a:rPr lang="en-US" sz="1100" b="1" dirty="0"/>
              <a:t>[esc] </a:t>
            </a:r>
            <a:r>
              <a:rPr lang="en-US" sz="1100" dirty="0"/>
              <a:t>to cancel the save</a:t>
            </a:r>
          </a:p>
          <a:p>
            <a:r>
              <a:rPr lang="en-US" sz="1100" dirty="0"/>
              <a:t>dialogue.</a:t>
            </a:r>
          </a:p>
          <a:p>
            <a:endParaRPr lang="en-US" sz="1100" dirty="0"/>
          </a:p>
          <a:p>
            <a:r>
              <a:rPr lang="en-US" sz="1100" dirty="0"/>
              <a:t>You can use </a:t>
            </a:r>
            <a:r>
              <a:rPr lang="en-US" sz="1100" b="1" dirty="0"/>
              <a:t>[ctrl] [S] </a:t>
            </a:r>
            <a:r>
              <a:rPr lang="en-US" sz="1100" dirty="0"/>
              <a:t>as a shortcut </a:t>
            </a:r>
          </a:p>
          <a:p>
            <a:r>
              <a:rPr lang="en-US" sz="1100" dirty="0"/>
              <a:t>to save the TI-</a:t>
            </a:r>
            <a:r>
              <a:rPr lang="en-US" sz="1100" dirty="0" err="1"/>
              <a:t>Nspire</a:t>
            </a:r>
            <a:r>
              <a:rPr lang="en-US" sz="1100" dirty="0"/>
              <a:t> document file.</a:t>
            </a:r>
          </a:p>
          <a:p>
            <a:endParaRPr lang="en-US" sz="1100" dirty="0"/>
          </a:p>
          <a:p>
            <a:endParaRPr lang="en-US" sz="11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B9681A-13EE-8E43-B662-8E9B7DAB5042}"/>
              </a:ext>
            </a:extLst>
          </p:cNvPr>
          <p:cNvSpPr txBox="1"/>
          <p:nvPr/>
        </p:nvSpPr>
        <p:spPr>
          <a:xfrm>
            <a:off x="76200" y="947407"/>
            <a:ext cx="26962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0D25ED-A5EE-C847-8126-4E5778064081}"/>
              </a:ext>
            </a:extLst>
          </p:cNvPr>
          <p:cNvSpPr txBox="1"/>
          <p:nvPr/>
        </p:nvSpPr>
        <p:spPr>
          <a:xfrm>
            <a:off x="2366340" y="945986"/>
            <a:ext cx="26962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71D8A8-3534-114C-8EDF-5BAFFF42E7D2}"/>
              </a:ext>
            </a:extLst>
          </p:cNvPr>
          <p:cNvSpPr txBox="1"/>
          <p:nvPr/>
        </p:nvSpPr>
        <p:spPr>
          <a:xfrm>
            <a:off x="4607174" y="955060"/>
            <a:ext cx="26962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782B022-7384-E24A-9155-1D4ADC1A1775}"/>
              </a:ext>
            </a:extLst>
          </p:cNvPr>
          <p:cNvSpPr txBox="1"/>
          <p:nvPr/>
        </p:nvSpPr>
        <p:spPr>
          <a:xfrm>
            <a:off x="6837487" y="893643"/>
            <a:ext cx="26962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4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0C638AE-D64F-A34A-A0CA-39545B23F057}"/>
              </a:ext>
            </a:extLst>
          </p:cNvPr>
          <p:cNvCxnSpPr>
            <a:cxnSpLocks/>
          </p:cNvCxnSpPr>
          <p:nvPr/>
        </p:nvCxnSpPr>
        <p:spPr>
          <a:xfrm flipH="1">
            <a:off x="7735071" y="1101676"/>
            <a:ext cx="392194" cy="36324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7BF7A60-F7A6-0C4D-9894-0108098A97DA}"/>
              </a:ext>
            </a:extLst>
          </p:cNvPr>
          <p:cNvSpPr txBox="1"/>
          <p:nvPr/>
        </p:nvSpPr>
        <p:spPr>
          <a:xfrm>
            <a:off x="7696200" y="505482"/>
            <a:ext cx="1371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Folder where file will be saved.</a:t>
            </a:r>
          </a:p>
        </p:txBody>
      </p:sp>
    </p:spTree>
    <p:extLst>
      <p:ext uri="{BB962C8B-B14F-4D97-AF65-F5344CB8AC3E}">
        <p14:creationId xmlns:p14="http://schemas.microsoft.com/office/powerpoint/2010/main" val="3069516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E7C176B-8F42-038D-F589-818612703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0" y="1257858"/>
            <a:ext cx="2021889" cy="15226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9358A7-4D5F-94D8-764D-69D0A3B03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528" y="1311701"/>
            <a:ext cx="2065691" cy="15556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A7BA0E-4951-1BF3-9EBB-8635A4C593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335" y="1352363"/>
            <a:ext cx="2039703" cy="15360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0F2E4A-03AB-4F60-AF97-F8397FF090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1" y="1352363"/>
            <a:ext cx="2039703" cy="1536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915400" cy="990600"/>
          </a:xfrm>
        </p:spPr>
        <p:txBody>
          <a:bodyPr/>
          <a:lstStyle/>
          <a:p>
            <a:r>
              <a:rPr lang="en-US" sz="4000" dirty="0"/>
              <a:t>Copying and Pasting a Block of Code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37953F-649B-BA46-A5DA-AB06961DA89A}"/>
              </a:ext>
            </a:extLst>
          </p:cNvPr>
          <p:cNvSpPr txBox="1"/>
          <p:nvPr/>
        </p:nvSpPr>
        <p:spPr>
          <a:xfrm>
            <a:off x="-9348" y="2867345"/>
            <a:ext cx="22953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Use </a:t>
            </a:r>
            <a:r>
              <a:rPr lang="en-US" sz="1100" b="1" dirty="0"/>
              <a:t>arrow keys </a:t>
            </a:r>
            <a:r>
              <a:rPr lang="en-US" sz="1100" dirty="0"/>
              <a:t>to move the cursor to the beginning of row below the section of code that you want to copy.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38707C-69B2-8B42-AC04-74C4836DEE78}"/>
              </a:ext>
            </a:extLst>
          </p:cNvPr>
          <p:cNvSpPr txBox="1"/>
          <p:nvPr/>
        </p:nvSpPr>
        <p:spPr>
          <a:xfrm>
            <a:off x="2288304" y="2862084"/>
            <a:ext cx="227158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Press and hold </a:t>
            </a:r>
            <a:r>
              <a:rPr lang="en-US" sz="1100" b="1" dirty="0"/>
              <a:t>[shift] </a:t>
            </a:r>
            <a:r>
              <a:rPr lang="en-US" sz="1100" dirty="0"/>
              <a:t>then press </a:t>
            </a:r>
            <a:r>
              <a:rPr lang="en-US" sz="1100" b="1" dirty="0"/>
              <a:t>UP arrow</a:t>
            </a:r>
            <a:r>
              <a:rPr lang="en-US" sz="1100" dirty="0"/>
              <a:t> repeatedly to highlight the rows to be copied. Press </a:t>
            </a:r>
            <a:r>
              <a:rPr lang="en-US" sz="1100" b="1" dirty="0"/>
              <a:t>[ctrl] [C] </a:t>
            </a:r>
            <a:r>
              <a:rPr lang="en-US" sz="1100" dirty="0"/>
              <a:t>to copy the highlighted code.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440037-7134-854D-8F27-162A9A5A4175}"/>
              </a:ext>
            </a:extLst>
          </p:cNvPr>
          <p:cNvSpPr txBox="1"/>
          <p:nvPr/>
        </p:nvSpPr>
        <p:spPr>
          <a:xfrm>
            <a:off x="4559890" y="2857625"/>
            <a:ext cx="1640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Use </a:t>
            </a:r>
            <a:r>
              <a:rPr lang="en-US" sz="1100" b="1" dirty="0"/>
              <a:t>arrow keys</a:t>
            </a:r>
            <a:r>
              <a:rPr lang="en-US" sz="1100" dirty="0"/>
              <a:t> to move the cursor to the location that you want to paste from.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B9681A-13EE-8E43-B662-8E9B7DAB5042}"/>
              </a:ext>
            </a:extLst>
          </p:cNvPr>
          <p:cNvSpPr txBox="1"/>
          <p:nvPr/>
        </p:nvSpPr>
        <p:spPr>
          <a:xfrm>
            <a:off x="76200" y="947407"/>
            <a:ext cx="26962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0D25ED-A5EE-C847-8126-4E5778064081}"/>
              </a:ext>
            </a:extLst>
          </p:cNvPr>
          <p:cNvSpPr txBox="1"/>
          <p:nvPr/>
        </p:nvSpPr>
        <p:spPr>
          <a:xfrm>
            <a:off x="2366340" y="945986"/>
            <a:ext cx="26962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71D8A8-3534-114C-8EDF-5BAFFF42E7D2}"/>
              </a:ext>
            </a:extLst>
          </p:cNvPr>
          <p:cNvSpPr txBox="1"/>
          <p:nvPr/>
        </p:nvSpPr>
        <p:spPr>
          <a:xfrm>
            <a:off x="4607174" y="955060"/>
            <a:ext cx="26962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782B022-7384-E24A-9155-1D4ADC1A1775}"/>
              </a:ext>
            </a:extLst>
          </p:cNvPr>
          <p:cNvSpPr txBox="1"/>
          <p:nvPr/>
        </p:nvSpPr>
        <p:spPr>
          <a:xfrm>
            <a:off x="6837487" y="893643"/>
            <a:ext cx="26962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19989B0-2A5A-9033-7862-7B9ABB92B9F6}"/>
              </a:ext>
            </a:extLst>
          </p:cNvPr>
          <p:cNvSpPr txBox="1"/>
          <p:nvPr/>
        </p:nvSpPr>
        <p:spPr>
          <a:xfrm>
            <a:off x="6972300" y="2888436"/>
            <a:ext cx="164069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Press </a:t>
            </a:r>
            <a:r>
              <a:rPr lang="en-US" sz="1100" b="1" dirty="0"/>
              <a:t>[ctrl] [V] </a:t>
            </a:r>
            <a:r>
              <a:rPr lang="en-US" sz="1100" dirty="0"/>
              <a:t>to paste.</a:t>
            </a:r>
          </a:p>
          <a:p>
            <a:endParaRPr lang="en-US" sz="1100" dirty="0"/>
          </a:p>
          <a:p>
            <a:r>
              <a:rPr lang="en-US" sz="1100" dirty="0"/>
              <a:t>You can paste repeatedly.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F3598885-64DB-EC7E-4817-39A2E6F513AC}"/>
              </a:ext>
            </a:extLst>
          </p:cNvPr>
          <p:cNvCxnSpPr>
            <a:cxnSpLocks/>
          </p:cNvCxnSpPr>
          <p:nvPr/>
        </p:nvCxnSpPr>
        <p:spPr>
          <a:xfrm flipH="1" flipV="1">
            <a:off x="152400" y="2132322"/>
            <a:ext cx="727941" cy="72530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5E9C61A-481E-3A87-2EF2-559248DE22E1}"/>
              </a:ext>
            </a:extLst>
          </p:cNvPr>
          <p:cNvCxnSpPr>
            <a:cxnSpLocks/>
          </p:cNvCxnSpPr>
          <p:nvPr/>
        </p:nvCxnSpPr>
        <p:spPr>
          <a:xfrm flipH="1" flipV="1">
            <a:off x="4692095" y="2017281"/>
            <a:ext cx="641905" cy="7632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206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B78B962-0B60-A647-A08F-0E2317E3A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920" y="1365454"/>
            <a:ext cx="1614121" cy="12105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126F97-9CC2-BEFD-95EE-047D65278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1830489"/>
            <a:ext cx="1614121" cy="12155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355AB3-28B1-7742-98BE-E0022D5A17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2913" y="1315054"/>
            <a:ext cx="2657884" cy="19934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915400" cy="990600"/>
          </a:xfrm>
        </p:spPr>
        <p:txBody>
          <a:bodyPr/>
          <a:lstStyle/>
          <a:p>
            <a:r>
              <a:rPr lang="en-US" sz="3200" dirty="0"/>
              <a:t>Opening an existing TI-</a:t>
            </a:r>
            <a:r>
              <a:rPr lang="en-US" sz="3200" dirty="0" err="1"/>
              <a:t>Nspire</a:t>
            </a:r>
            <a:r>
              <a:rPr lang="en-US" sz="3200" dirty="0"/>
              <a:t> document file</a:t>
            </a:r>
          </a:p>
        </p:txBody>
      </p:sp>
      <p:pic>
        <p:nvPicPr>
          <p:cNvPr id="5" name="Picture 4" descr="A screenshot of a calculator&#10;&#10;Description automatically generated">
            <a:extLst>
              <a:ext uri="{FF2B5EF4-FFF2-40B4-BE49-F238E27FC236}">
                <a16:creationId xmlns:a16="http://schemas.microsoft.com/office/drawing/2014/main" id="{6A652A9D-743D-414C-B920-3E7348745B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1363248"/>
            <a:ext cx="1603020" cy="240635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F8B926-7017-E84E-8CE8-537D000B344D}"/>
              </a:ext>
            </a:extLst>
          </p:cNvPr>
          <p:cNvSpPr txBox="1"/>
          <p:nvPr/>
        </p:nvSpPr>
        <p:spPr>
          <a:xfrm>
            <a:off x="140755" y="3863281"/>
            <a:ext cx="2101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Press the </a:t>
            </a:r>
            <a:r>
              <a:rPr lang="en-US" sz="1200" b="1" dirty="0"/>
              <a:t>[home/on] </a:t>
            </a:r>
            <a:r>
              <a:rPr lang="en-US" sz="1200" dirty="0"/>
              <a:t>key to</a:t>
            </a:r>
          </a:p>
          <a:p>
            <a:r>
              <a:rPr lang="en-US" sz="1200" dirty="0"/>
              <a:t>display the home screen. </a:t>
            </a:r>
          </a:p>
          <a:p>
            <a:endParaRPr lang="en-US" sz="1200" b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D558C21-CD5D-444F-B71E-41FF714459F9}"/>
              </a:ext>
            </a:extLst>
          </p:cNvPr>
          <p:cNvCxnSpPr>
            <a:cxnSpLocks/>
          </p:cNvCxnSpPr>
          <p:nvPr/>
        </p:nvCxnSpPr>
        <p:spPr>
          <a:xfrm>
            <a:off x="1219200" y="1439447"/>
            <a:ext cx="457200" cy="33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A37953F-649B-BA46-A5DA-AB06961DA89A}"/>
              </a:ext>
            </a:extLst>
          </p:cNvPr>
          <p:cNvSpPr txBox="1"/>
          <p:nvPr/>
        </p:nvSpPr>
        <p:spPr>
          <a:xfrm>
            <a:off x="2652873" y="3549533"/>
            <a:ext cx="2465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Use </a:t>
            </a:r>
            <a:r>
              <a:rPr lang="en-US" sz="1200" b="1" dirty="0"/>
              <a:t>arrow keys </a:t>
            </a:r>
            <a:r>
              <a:rPr lang="en-US" sz="1200" dirty="0"/>
              <a:t>and </a:t>
            </a:r>
            <a:r>
              <a:rPr lang="en-US" sz="1200" b="1" dirty="0"/>
              <a:t>[enter] </a:t>
            </a:r>
            <a:r>
              <a:rPr lang="en-US" sz="1200" dirty="0"/>
              <a:t>or</a:t>
            </a:r>
          </a:p>
          <a:p>
            <a:r>
              <a:rPr lang="en-US" sz="1200" dirty="0"/>
              <a:t>Press </a:t>
            </a:r>
            <a:r>
              <a:rPr lang="en-US" sz="1200" b="1" dirty="0"/>
              <a:t>[2] </a:t>
            </a:r>
            <a:r>
              <a:rPr lang="en-US" sz="1200" dirty="0"/>
              <a:t>to select 2 Browse files.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6D10C43-C433-C749-8F0E-C93F0D270319}"/>
              </a:ext>
            </a:extLst>
          </p:cNvPr>
          <p:cNvSpPr txBox="1"/>
          <p:nvPr/>
        </p:nvSpPr>
        <p:spPr>
          <a:xfrm>
            <a:off x="6087062" y="3644534"/>
            <a:ext cx="26910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Use </a:t>
            </a:r>
            <a:r>
              <a:rPr lang="en-US" sz="1200" b="1" dirty="0"/>
              <a:t>arrow keys </a:t>
            </a:r>
            <a:r>
              <a:rPr lang="en-US" sz="1200" dirty="0"/>
              <a:t>and </a:t>
            </a:r>
            <a:r>
              <a:rPr lang="en-US" sz="1200" b="1" dirty="0"/>
              <a:t>[enter] </a:t>
            </a:r>
            <a:r>
              <a:rPr lang="en-US" sz="1200" dirty="0"/>
              <a:t>to select a folder and a file.</a:t>
            </a:r>
          </a:p>
          <a:p>
            <a:endParaRPr lang="en-US" sz="1200" dirty="0"/>
          </a:p>
          <a:p>
            <a:r>
              <a:rPr lang="en-US" sz="1200" b="1" dirty="0"/>
              <a:t>Note:</a:t>
            </a:r>
            <a:r>
              <a:rPr lang="en-US" sz="1200" dirty="0"/>
              <a:t> Pressing the </a:t>
            </a:r>
            <a:r>
              <a:rPr lang="en-US" sz="1200" b="1" dirty="0"/>
              <a:t>[home/on] </a:t>
            </a:r>
            <a:r>
              <a:rPr lang="en-US" sz="1200" dirty="0"/>
              <a:t>key </a:t>
            </a:r>
          </a:p>
          <a:p>
            <a:r>
              <a:rPr lang="en-US" sz="1200" dirty="0"/>
              <a:t>repeatedly toggles between the home screen and the current document.</a:t>
            </a:r>
          </a:p>
          <a:p>
            <a:endParaRPr lang="en-US" sz="1200" dirty="0"/>
          </a:p>
          <a:p>
            <a:endParaRPr lang="en-US" sz="1200" b="1" dirty="0"/>
          </a:p>
          <a:p>
            <a:endParaRPr lang="en-US" sz="1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246A6E-9936-5946-A0A5-CC00AA982817}"/>
              </a:ext>
            </a:extLst>
          </p:cNvPr>
          <p:cNvSpPr txBox="1"/>
          <p:nvPr/>
        </p:nvSpPr>
        <p:spPr>
          <a:xfrm>
            <a:off x="228600" y="992572"/>
            <a:ext cx="26962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A11466-D462-D444-9BFB-0C68195E4CBB}"/>
              </a:ext>
            </a:extLst>
          </p:cNvPr>
          <p:cNvSpPr txBox="1"/>
          <p:nvPr/>
        </p:nvSpPr>
        <p:spPr>
          <a:xfrm>
            <a:off x="2652873" y="980760"/>
            <a:ext cx="26962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C9E021-6FC6-E341-AD80-DEDF3AF7CABE}"/>
              </a:ext>
            </a:extLst>
          </p:cNvPr>
          <p:cNvSpPr txBox="1"/>
          <p:nvPr/>
        </p:nvSpPr>
        <p:spPr>
          <a:xfrm>
            <a:off x="5951877" y="992572"/>
            <a:ext cx="26962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191529-74CD-E24D-3F68-84ACC1B824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7365" y="2266380"/>
            <a:ext cx="1652821" cy="124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882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0220594-11CF-912D-F80A-06A8F9C55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079" y="1330902"/>
            <a:ext cx="1813026" cy="13653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811002-A245-E62A-926C-475F780E2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185" y="1921568"/>
            <a:ext cx="1803517" cy="13582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163F5C-6DDA-F970-3146-5C3CD77A2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340" y="1308213"/>
            <a:ext cx="2057400" cy="1549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B21D13-B962-1313-D395-37E409CF8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278" y="1339334"/>
            <a:ext cx="2017323" cy="15192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915400" cy="990600"/>
          </a:xfrm>
        </p:spPr>
        <p:txBody>
          <a:bodyPr/>
          <a:lstStyle/>
          <a:p>
            <a:r>
              <a:rPr lang="en-US" sz="4000" dirty="0"/>
              <a:t>Copying a Python Program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37953F-649B-BA46-A5DA-AB06961DA89A}"/>
              </a:ext>
            </a:extLst>
          </p:cNvPr>
          <p:cNvSpPr txBox="1"/>
          <p:nvPr/>
        </p:nvSpPr>
        <p:spPr>
          <a:xfrm>
            <a:off x="-9348" y="2867345"/>
            <a:ext cx="229534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Press </a:t>
            </a:r>
            <a:r>
              <a:rPr lang="en-US" sz="1100" b="1" dirty="0"/>
              <a:t>[ctrl] [B]</a:t>
            </a:r>
            <a:r>
              <a:rPr lang="en-US" sz="1100" dirty="0"/>
              <a:t> to compile and save your program. </a:t>
            </a:r>
          </a:p>
          <a:p>
            <a:endParaRPr lang="en-US" sz="1100" dirty="0"/>
          </a:p>
          <a:p>
            <a:r>
              <a:rPr lang="en-US" sz="1100" dirty="0"/>
              <a:t>Note: You will not be able to copy the program if you have made changes since using </a:t>
            </a:r>
            <a:r>
              <a:rPr lang="en-US" sz="1100" b="1" dirty="0"/>
              <a:t>[ctrl] [R]</a:t>
            </a:r>
            <a:r>
              <a:rPr lang="en-US" sz="1100" dirty="0"/>
              <a:t> or </a:t>
            </a:r>
            <a:r>
              <a:rPr lang="en-US" sz="1100" b="1" dirty="0"/>
              <a:t>[ctrl] [B]</a:t>
            </a:r>
            <a:r>
              <a:rPr lang="en-US" sz="1100" dirty="0"/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38707C-69B2-8B42-AC04-74C4836DEE78}"/>
              </a:ext>
            </a:extLst>
          </p:cNvPr>
          <p:cNvSpPr txBox="1"/>
          <p:nvPr/>
        </p:nvSpPr>
        <p:spPr>
          <a:xfrm>
            <a:off x="2288304" y="2862084"/>
            <a:ext cx="22715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Press </a:t>
            </a:r>
            <a:r>
              <a:rPr lang="en-US" sz="1100" b="1" dirty="0"/>
              <a:t>[menu] [1]</a:t>
            </a:r>
            <a:r>
              <a:rPr lang="en-US" sz="1100" dirty="0"/>
              <a:t> Actions </a:t>
            </a:r>
          </a:p>
          <a:p>
            <a:r>
              <a:rPr lang="en-US" sz="1100" dirty="0"/>
              <a:t>[</a:t>
            </a:r>
            <a:r>
              <a:rPr lang="en-US" sz="1100" b="1" dirty="0"/>
              <a:t>3] </a:t>
            </a:r>
            <a:r>
              <a:rPr lang="en-US" sz="1100" dirty="0"/>
              <a:t>Create Copy…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440037-7134-854D-8F27-162A9A5A4175}"/>
              </a:ext>
            </a:extLst>
          </p:cNvPr>
          <p:cNvSpPr txBox="1"/>
          <p:nvPr/>
        </p:nvSpPr>
        <p:spPr>
          <a:xfrm>
            <a:off x="4559890" y="2857625"/>
            <a:ext cx="1640697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Type in your new program name. Press </a:t>
            </a:r>
            <a:r>
              <a:rPr lang="en-US" sz="1100" b="1" dirty="0"/>
              <a:t>[enter]</a:t>
            </a:r>
            <a:r>
              <a:rPr lang="en-US" sz="1100" dirty="0"/>
              <a:t> to complete the dialogue.</a:t>
            </a:r>
          </a:p>
          <a:p>
            <a:endParaRPr lang="en-US" sz="1100" dirty="0"/>
          </a:p>
          <a:p>
            <a:r>
              <a:rPr lang="en-US" sz="1100" dirty="0"/>
              <a:t>The new program is inserted on the page after the original page, in this case page 1.2.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B9681A-13EE-8E43-B662-8E9B7DAB5042}"/>
              </a:ext>
            </a:extLst>
          </p:cNvPr>
          <p:cNvSpPr txBox="1"/>
          <p:nvPr/>
        </p:nvSpPr>
        <p:spPr>
          <a:xfrm>
            <a:off x="76200" y="947407"/>
            <a:ext cx="26962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0D25ED-A5EE-C847-8126-4E5778064081}"/>
              </a:ext>
            </a:extLst>
          </p:cNvPr>
          <p:cNvSpPr txBox="1"/>
          <p:nvPr/>
        </p:nvSpPr>
        <p:spPr>
          <a:xfrm>
            <a:off x="2366340" y="945986"/>
            <a:ext cx="26962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B71D8A8-3534-114C-8EDF-5BAFFF42E7D2}"/>
              </a:ext>
            </a:extLst>
          </p:cNvPr>
          <p:cNvSpPr txBox="1"/>
          <p:nvPr/>
        </p:nvSpPr>
        <p:spPr>
          <a:xfrm>
            <a:off x="4607174" y="955060"/>
            <a:ext cx="26962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8BDA24-CF0D-B92D-B178-2EE42CE935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3595" y="2971800"/>
            <a:ext cx="1691684" cy="127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348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9E222-7CC3-788B-5CAE-D2EA6DFA9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Entry and Edit Tips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E83ED0-EAF1-933C-B611-29D930894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" y="1417638"/>
            <a:ext cx="4344988" cy="4525963"/>
          </a:xfrm>
        </p:spPr>
        <p:txBody>
          <a:bodyPr/>
          <a:lstStyle/>
          <a:p>
            <a:r>
              <a:rPr lang="en-US" sz="1600" dirty="0"/>
              <a:t>Use </a:t>
            </a:r>
            <a:r>
              <a:rPr lang="en-US" sz="1600" b="1" dirty="0"/>
              <a:t>number key shortcuts </a:t>
            </a:r>
            <a:r>
              <a:rPr lang="en-US" sz="1600" u="sng" dirty="0"/>
              <a:t>or</a:t>
            </a:r>
            <a:r>
              <a:rPr lang="en-US" sz="1600" dirty="0"/>
              <a:t> </a:t>
            </a:r>
            <a:r>
              <a:rPr lang="en-US" sz="1600" b="1" dirty="0"/>
              <a:t>arrow keys </a:t>
            </a:r>
            <a:r>
              <a:rPr lang="en-US" sz="1600" dirty="0"/>
              <a:t>and </a:t>
            </a:r>
            <a:r>
              <a:rPr lang="en-US" sz="1600" b="1" dirty="0"/>
              <a:t>[enter] </a:t>
            </a:r>
            <a:r>
              <a:rPr lang="en-US" sz="1600" dirty="0"/>
              <a:t>to select from menus</a:t>
            </a:r>
          </a:p>
          <a:p>
            <a:r>
              <a:rPr lang="en-US" sz="1600" dirty="0"/>
              <a:t>Use </a:t>
            </a:r>
            <a:r>
              <a:rPr lang="en-US" sz="1600" b="1" dirty="0"/>
              <a:t>[esc] </a:t>
            </a:r>
            <a:r>
              <a:rPr lang="en-US" sz="1600" dirty="0"/>
              <a:t>to back out of a menu or a dialogue.</a:t>
            </a:r>
          </a:p>
          <a:p>
            <a:r>
              <a:rPr lang="en-US" sz="1600" dirty="0"/>
              <a:t>Use </a:t>
            </a:r>
            <a:r>
              <a:rPr lang="en-US" sz="1600" b="1" dirty="0"/>
              <a:t>[enter]</a:t>
            </a:r>
            <a:r>
              <a:rPr lang="en-US" sz="1600" dirty="0"/>
              <a:t> to complete a dialogue.</a:t>
            </a:r>
          </a:p>
          <a:p>
            <a:r>
              <a:rPr lang="en-US" sz="1600" dirty="0"/>
              <a:t>Use </a:t>
            </a:r>
            <a:r>
              <a:rPr lang="en-US" sz="1600" b="1" dirty="0"/>
              <a:t>[tab] </a:t>
            </a:r>
            <a:r>
              <a:rPr lang="en-US" sz="1600" dirty="0"/>
              <a:t>to move to the next input when entering a function</a:t>
            </a:r>
          </a:p>
          <a:p>
            <a:r>
              <a:rPr lang="en-US" sz="1600" dirty="0"/>
              <a:t>Use </a:t>
            </a:r>
            <a:r>
              <a:rPr lang="en-US" sz="1600" b="1" dirty="0"/>
              <a:t>arrow keys </a:t>
            </a:r>
            <a:r>
              <a:rPr lang="en-US" sz="1600" dirty="0"/>
              <a:t>to move the cursor around the screen</a:t>
            </a:r>
          </a:p>
          <a:p>
            <a:r>
              <a:rPr lang="en-US" sz="1600" dirty="0"/>
              <a:t>Use </a:t>
            </a:r>
            <a:r>
              <a:rPr lang="en-US" sz="1600" b="1" dirty="0"/>
              <a:t>[del]</a:t>
            </a:r>
            <a:r>
              <a:rPr lang="en-US" sz="1600" dirty="0"/>
              <a:t> as a destructive backspace</a:t>
            </a:r>
          </a:p>
          <a:p>
            <a:r>
              <a:rPr lang="en-US" sz="1600" dirty="0"/>
              <a:t>Use </a:t>
            </a:r>
            <a:r>
              <a:rPr lang="en-US" sz="1600" b="1" dirty="0"/>
              <a:t>[ctrl] [enter] </a:t>
            </a:r>
            <a:r>
              <a:rPr lang="en-US" sz="1600" dirty="0"/>
              <a:t>to complete a statement and move to the next line</a:t>
            </a:r>
          </a:p>
          <a:p>
            <a:r>
              <a:rPr lang="en-US" sz="1600" dirty="0"/>
              <a:t>Use </a:t>
            </a:r>
            <a:r>
              <a:rPr lang="en-US" sz="1600" b="1" dirty="0"/>
              <a:t>[ctrl] [Z] </a:t>
            </a:r>
            <a:r>
              <a:rPr lang="en-US" sz="1600" dirty="0"/>
              <a:t>to undo an action</a:t>
            </a:r>
          </a:p>
          <a:p>
            <a:r>
              <a:rPr lang="en-US" sz="1600" dirty="0"/>
              <a:t>Use </a:t>
            </a:r>
            <a:r>
              <a:rPr lang="en-US" sz="1600" b="1" dirty="0"/>
              <a:t>[ctrl] [S] </a:t>
            </a:r>
            <a:r>
              <a:rPr lang="en-US" sz="1600" dirty="0"/>
              <a:t>to save your file</a:t>
            </a:r>
          </a:p>
          <a:p>
            <a:r>
              <a:rPr lang="en-US" sz="1600" dirty="0"/>
              <a:t>Use </a:t>
            </a:r>
            <a:r>
              <a:rPr lang="en-US" sz="1600" b="1" dirty="0"/>
              <a:t>[ctrl] [left arrow]</a:t>
            </a:r>
            <a:r>
              <a:rPr lang="en-US" sz="1600" dirty="0"/>
              <a:t> and </a:t>
            </a:r>
            <a:r>
              <a:rPr lang="en-US" sz="1600" b="1" dirty="0"/>
              <a:t>[ctrl] [right arrow]</a:t>
            </a:r>
            <a:r>
              <a:rPr lang="en-US" sz="1600" dirty="0"/>
              <a:t> to move from page to page</a:t>
            </a:r>
          </a:p>
          <a:p>
            <a:r>
              <a:rPr lang="en-US" sz="1600" dirty="0"/>
              <a:t>Use </a:t>
            </a:r>
            <a:r>
              <a:rPr lang="en-US" sz="1600" b="1" dirty="0"/>
              <a:t>[menu]</a:t>
            </a:r>
            <a:r>
              <a:rPr lang="en-US" sz="1600" dirty="0"/>
              <a:t> to see options for the current application.</a:t>
            </a:r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8D1444-4522-7E27-FE77-51EC72706B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396350"/>
            <a:ext cx="2667000" cy="5753004"/>
          </a:xfrm>
          <a:prstGeom prst="rect">
            <a:avLst/>
          </a:prstGeom>
        </p:spPr>
      </p:pic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A2007F2-87E7-BF07-E03D-B3368A9724F3}"/>
              </a:ext>
            </a:extLst>
          </p:cNvPr>
          <p:cNvSpPr/>
          <p:nvPr/>
        </p:nvSpPr>
        <p:spPr>
          <a:xfrm>
            <a:off x="6019800" y="2590800"/>
            <a:ext cx="457200" cy="2286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B7CCCF5-6EAF-27D2-376C-BFC4D56C3028}"/>
              </a:ext>
            </a:extLst>
          </p:cNvPr>
          <p:cNvSpPr/>
          <p:nvPr/>
        </p:nvSpPr>
        <p:spPr>
          <a:xfrm>
            <a:off x="6019800" y="3158552"/>
            <a:ext cx="457200" cy="2286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C96042C-13F4-3ED2-C595-EAA2498A3C5F}"/>
              </a:ext>
            </a:extLst>
          </p:cNvPr>
          <p:cNvSpPr/>
          <p:nvPr/>
        </p:nvSpPr>
        <p:spPr>
          <a:xfrm>
            <a:off x="6019800" y="3566319"/>
            <a:ext cx="457200" cy="2286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FBC73B6-8EC8-3715-211F-0249FFA26DEC}"/>
              </a:ext>
            </a:extLst>
          </p:cNvPr>
          <p:cNvSpPr/>
          <p:nvPr/>
        </p:nvSpPr>
        <p:spPr>
          <a:xfrm>
            <a:off x="7905679" y="3182193"/>
            <a:ext cx="457200" cy="2286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12D8846-2827-0999-7845-0670E917388B}"/>
              </a:ext>
            </a:extLst>
          </p:cNvPr>
          <p:cNvSpPr/>
          <p:nvPr/>
        </p:nvSpPr>
        <p:spPr>
          <a:xfrm>
            <a:off x="7905679" y="4724400"/>
            <a:ext cx="457200" cy="2286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833E808D-EEBF-5619-7988-3F3064BE86CF}"/>
              </a:ext>
            </a:extLst>
          </p:cNvPr>
          <p:cNvSpPr/>
          <p:nvPr/>
        </p:nvSpPr>
        <p:spPr>
          <a:xfrm>
            <a:off x="7923212" y="3572388"/>
            <a:ext cx="457200" cy="22860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9EC3434D-F89F-354C-5383-81D884A56B29}"/>
              </a:ext>
            </a:extLst>
          </p:cNvPr>
          <p:cNvSpPr/>
          <p:nvPr/>
        </p:nvSpPr>
        <p:spPr>
          <a:xfrm>
            <a:off x="7315200" y="5562601"/>
            <a:ext cx="304800" cy="15239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3F056B11-5B69-A9A7-9041-9CF43819BCF6}"/>
              </a:ext>
            </a:extLst>
          </p:cNvPr>
          <p:cNvSpPr/>
          <p:nvPr/>
        </p:nvSpPr>
        <p:spPr>
          <a:xfrm>
            <a:off x="7315200" y="5779777"/>
            <a:ext cx="304800" cy="15239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E7A3C5E-065F-9847-CD65-E94A64652E98}"/>
              </a:ext>
            </a:extLst>
          </p:cNvPr>
          <p:cNvSpPr/>
          <p:nvPr/>
        </p:nvSpPr>
        <p:spPr>
          <a:xfrm>
            <a:off x="7021743" y="2628900"/>
            <a:ext cx="304800" cy="15239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7C6A061-4ACA-C218-9F53-EC9C91EA9698}"/>
              </a:ext>
            </a:extLst>
          </p:cNvPr>
          <p:cNvSpPr/>
          <p:nvPr/>
        </p:nvSpPr>
        <p:spPr>
          <a:xfrm>
            <a:off x="7391400" y="2918619"/>
            <a:ext cx="304800" cy="15239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4BE2311-D004-D476-D334-504F00853B53}"/>
              </a:ext>
            </a:extLst>
          </p:cNvPr>
          <p:cNvSpPr/>
          <p:nvPr/>
        </p:nvSpPr>
        <p:spPr>
          <a:xfrm>
            <a:off x="7038611" y="3207043"/>
            <a:ext cx="304800" cy="152399"/>
          </a:xfrm>
          <a:prstGeom prst="roundRect">
            <a:avLst/>
          </a:prstGeom>
          <a:solidFill>
            <a:schemeClr val="accent1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7CE1E6-03F5-894D-8977-2A77E19D5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910" y="664875"/>
            <a:ext cx="2370056" cy="178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10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2CCE5921-87C7-DA17-DD85-E4535E635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6104" y="4892857"/>
            <a:ext cx="1697603" cy="1278442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41833BA8-00DD-34FB-92B6-D7897170F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8689" y="4892857"/>
            <a:ext cx="1697603" cy="127844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4296FD6D-250F-AF0F-2AED-2BE3033C1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902" y="4875899"/>
            <a:ext cx="1720121" cy="1295400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88D5CAC1-8B20-B318-A4B0-B25B9C406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15" y="4875899"/>
            <a:ext cx="1720121" cy="12954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DD18C59-8319-A36D-8354-3EB4C0B15E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253" y="3032360"/>
            <a:ext cx="1720121" cy="129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A18260-1D71-1E46-9CEF-1CBCAC1BB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67131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Dash Module Menus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A64BD75-7F80-2B19-25A7-A94DC35CF4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1295130"/>
            <a:ext cx="1721403" cy="129636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E80E94A-61F6-68BC-E093-4B3DE8B961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1295130"/>
            <a:ext cx="1720121" cy="12954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C41D13C-3DC5-CAC6-68F4-C05222A3A456}"/>
              </a:ext>
            </a:extLst>
          </p:cNvPr>
          <p:cNvSpPr txBox="1"/>
          <p:nvPr/>
        </p:nvSpPr>
        <p:spPr>
          <a:xfrm>
            <a:off x="152400" y="838200"/>
            <a:ext cx="6172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/>
              <a:t>Find </a:t>
            </a:r>
            <a:r>
              <a:rPr lang="en-US" sz="1100" b="1" dirty="0">
                <a:solidFill>
                  <a:srgbClr val="0070C0"/>
                </a:solidFill>
              </a:rPr>
              <a:t>from</a:t>
            </a:r>
            <a:r>
              <a:rPr lang="en-US" sz="1100" b="1" dirty="0"/>
              <a:t> </a:t>
            </a:r>
            <a:r>
              <a:rPr lang="en-US" sz="1100" b="1" dirty="0" err="1"/>
              <a:t>ww_dash</a:t>
            </a:r>
            <a:r>
              <a:rPr lang="en-US" sz="1100" b="1" dirty="0"/>
              <a:t> </a:t>
            </a:r>
            <a:r>
              <a:rPr lang="en-US" sz="1100" b="1" dirty="0">
                <a:solidFill>
                  <a:srgbClr val="0070C0"/>
                </a:solidFill>
              </a:rPr>
              <a:t>import</a:t>
            </a:r>
            <a:r>
              <a:rPr lang="en-US" sz="1100" b="1" dirty="0"/>
              <a:t> </a:t>
            </a:r>
            <a:r>
              <a:rPr lang="en-US" sz="1100" b="1" dirty="0">
                <a:solidFill>
                  <a:srgbClr val="FF0000"/>
                </a:solidFill>
              </a:rPr>
              <a:t>*</a:t>
            </a:r>
            <a:r>
              <a:rPr lang="en-US" sz="1100" b="1" dirty="0"/>
              <a:t> </a:t>
            </a:r>
            <a:r>
              <a:rPr lang="en-US" sz="1100" dirty="0"/>
              <a:t>on the </a:t>
            </a:r>
            <a:r>
              <a:rPr lang="en-US" sz="1100" b="1" dirty="0"/>
              <a:t>A: More Modules WW Dash menu</a:t>
            </a:r>
            <a:r>
              <a:rPr lang="en-US" sz="1100" dirty="0"/>
              <a:t>. Every Dash program must include a </a:t>
            </a:r>
            <a:r>
              <a:rPr lang="en-US" sz="1100" dirty="0" err="1"/>
              <a:t>ww_dash</a:t>
            </a:r>
            <a:r>
              <a:rPr lang="en-US" sz="1100" dirty="0"/>
              <a:t> import statement. This statement imports Dash Python functions.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725B3C6-2984-F4E4-A532-8DD2178832C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39882" y="1295130"/>
            <a:ext cx="1720122" cy="12954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BE3BB9D-9BC1-329B-F36F-E4FC9EC2DA2C}"/>
              </a:ext>
            </a:extLst>
          </p:cNvPr>
          <p:cNvSpPr txBox="1"/>
          <p:nvPr/>
        </p:nvSpPr>
        <p:spPr>
          <a:xfrm>
            <a:off x="152400" y="2667000"/>
            <a:ext cx="837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Drive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FC5099-9A3C-DA4E-8FE5-93D488A167AF}"/>
              </a:ext>
            </a:extLst>
          </p:cNvPr>
          <p:cNvSpPr txBox="1"/>
          <p:nvPr/>
        </p:nvSpPr>
        <p:spPr>
          <a:xfrm>
            <a:off x="2111098" y="2667000"/>
            <a:ext cx="1721403" cy="305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Drive with options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5DD388E-3229-6AD6-0799-FDC1EF8272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3600" y="3032360"/>
            <a:ext cx="1697619" cy="13013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7D9440D-C871-19B9-D62C-5D23F49B844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38601" y="3032360"/>
            <a:ext cx="1720121" cy="1295400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A2950C3-D2F0-3D87-5AD1-B66B0263E62A}"/>
              </a:ext>
            </a:extLst>
          </p:cNvPr>
          <p:cNvSpPr txBox="1"/>
          <p:nvPr/>
        </p:nvSpPr>
        <p:spPr>
          <a:xfrm>
            <a:off x="4038601" y="2667000"/>
            <a:ext cx="1721403" cy="305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Inputs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1D5BF1A5-B6D8-AB42-D160-54BA5B9CF9C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58388" y="3032360"/>
            <a:ext cx="1697619" cy="1414683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388A42AB-4135-AD2F-DF9F-836B062D2A6D}"/>
              </a:ext>
            </a:extLst>
          </p:cNvPr>
          <p:cNvSpPr txBox="1"/>
          <p:nvPr/>
        </p:nvSpPr>
        <p:spPr>
          <a:xfrm>
            <a:off x="5966104" y="2667000"/>
            <a:ext cx="1721403" cy="305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Outputs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A53B652-A334-3F15-00A9-ADD7E0A9876D}"/>
              </a:ext>
            </a:extLst>
          </p:cNvPr>
          <p:cNvSpPr txBox="1"/>
          <p:nvPr/>
        </p:nvSpPr>
        <p:spPr>
          <a:xfrm>
            <a:off x="123463" y="4510539"/>
            <a:ext cx="8379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Path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04C3E78-9A6F-859C-76A1-9D8D9261CEF8}"/>
              </a:ext>
            </a:extLst>
          </p:cNvPr>
          <p:cNvSpPr txBox="1"/>
          <p:nvPr/>
        </p:nvSpPr>
        <p:spPr>
          <a:xfrm>
            <a:off x="2082161" y="4510539"/>
            <a:ext cx="1721403" cy="305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Settings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9D21575-92EB-4C20-F36B-BA0229A2C15B}"/>
              </a:ext>
            </a:extLst>
          </p:cNvPr>
          <p:cNvSpPr txBox="1"/>
          <p:nvPr/>
        </p:nvSpPr>
        <p:spPr>
          <a:xfrm>
            <a:off x="4009664" y="4510539"/>
            <a:ext cx="1721403" cy="305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/>
              <a:t>Commands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F31F6AA-4FDC-9FC5-F836-BA2C1C9379E0}"/>
              </a:ext>
            </a:extLst>
          </p:cNvPr>
          <p:cNvSpPr txBox="1"/>
          <p:nvPr/>
        </p:nvSpPr>
        <p:spPr>
          <a:xfrm>
            <a:off x="5937167" y="4510539"/>
            <a:ext cx="1721403" cy="305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Version</a:t>
            </a:r>
          </a:p>
        </p:txBody>
      </p:sp>
    </p:spTree>
    <p:extLst>
      <p:ext uri="{BB962C8B-B14F-4D97-AF65-F5344CB8AC3E}">
        <p14:creationId xmlns:p14="http://schemas.microsoft.com/office/powerpoint/2010/main" val="2570912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5987A63-8F43-1E90-5461-4AD3C8F113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529" y="4191001"/>
            <a:ext cx="1287872" cy="9698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F47B32-887A-ACA0-6DF4-8446380432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2348070"/>
            <a:ext cx="4024589" cy="30308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MAKE IT MOVE!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066800"/>
            <a:ext cx="4343400" cy="2362199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Task: Discover how far Dash drives per unit.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Use differing values (1-20) to determine what 1 Dash unit is.</a:t>
            </a: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88985" y="1371600"/>
            <a:ext cx="2271776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New Program: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4A2A04-820C-8549-AB0D-46048D4897A9}"/>
              </a:ext>
            </a:extLst>
          </p:cNvPr>
          <p:cNvSpPr txBox="1"/>
          <p:nvPr/>
        </p:nvSpPr>
        <p:spPr>
          <a:xfrm>
            <a:off x="76200" y="5499099"/>
            <a:ext cx="51816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Press </a:t>
            </a:r>
            <a:r>
              <a:rPr lang="en-US" sz="1100" b="1" dirty="0"/>
              <a:t>[menu] </a:t>
            </a:r>
            <a:r>
              <a:rPr lang="en-US" sz="1100" dirty="0"/>
              <a:t>key to see Python Program Editor options.</a:t>
            </a:r>
          </a:p>
          <a:p>
            <a:endParaRPr lang="en-US" sz="1100" dirty="0"/>
          </a:p>
          <a:p>
            <a:r>
              <a:rPr lang="en-US" sz="1100" dirty="0"/>
              <a:t>Press </a:t>
            </a:r>
            <a:r>
              <a:rPr lang="en-US" sz="1100" b="1" dirty="0"/>
              <a:t>[ctrl] [R] </a:t>
            </a:r>
            <a:r>
              <a:rPr lang="en-US" sz="1100" dirty="0"/>
              <a:t>to run the program from a Python shell on the next page.</a:t>
            </a:r>
          </a:p>
          <a:p>
            <a:endParaRPr lang="en-US" sz="1100" dirty="0"/>
          </a:p>
          <a:p>
            <a:r>
              <a:rPr lang="en-US" sz="1100" dirty="0"/>
              <a:t>Use </a:t>
            </a:r>
            <a:r>
              <a:rPr lang="en-US" sz="1100" b="1" dirty="0"/>
              <a:t>[ctrl] left arrow </a:t>
            </a:r>
            <a:r>
              <a:rPr lang="en-US" sz="1100" dirty="0"/>
              <a:t>to move from the shell page back to the Python editor page.</a:t>
            </a:r>
            <a:endParaRPr lang="en-US" sz="11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E79F6B-C163-154E-BF89-1A75EEE446E0}"/>
              </a:ext>
            </a:extLst>
          </p:cNvPr>
          <p:cNvSpPr txBox="1"/>
          <p:nvPr/>
        </p:nvSpPr>
        <p:spPr>
          <a:xfrm>
            <a:off x="4697819" y="3428999"/>
            <a:ext cx="439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Find from </a:t>
            </a:r>
            <a:r>
              <a:rPr lang="en-US" sz="1100" dirty="0" err="1"/>
              <a:t>ww_dash</a:t>
            </a:r>
            <a:r>
              <a:rPr lang="en-US" sz="1100" dirty="0"/>
              <a:t> import * on the A: More Modules WW Dash menu.</a:t>
            </a:r>
          </a:p>
          <a:p>
            <a:endParaRPr lang="en-US" sz="1100" dirty="0"/>
          </a:p>
          <a:p>
            <a:r>
              <a:rPr lang="en-US" sz="1100" dirty="0"/>
              <a:t>Find forward() and other drive functions on the WW Dash  2:Drive menu.</a:t>
            </a:r>
          </a:p>
          <a:p>
            <a:endParaRPr lang="en-US" sz="11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5BA0A5-A273-3BAC-0C33-FF0E4CF809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279" y="4191000"/>
            <a:ext cx="1287873" cy="9698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2FF682A-C7EA-1C0E-E239-C51ED94C32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6279" y="5298276"/>
            <a:ext cx="1309072" cy="98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68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9336" y="256044"/>
            <a:ext cx="8991600" cy="990600"/>
          </a:xfrm>
        </p:spPr>
        <p:txBody>
          <a:bodyPr/>
          <a:lstStyle/>
          <a:p>
            <a:pPr algn="ctr"/>
            <a:r>
              <a:rPr lang="en-US" dirty="0"/>
              <a:t>Meet the Wonder Workshop™ Dash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DB800FA-0C81-6196-C147-03D3731514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1749970"/>
            <a:ext cx="5456238" cy="485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945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6E54BB6-42FE-EDC5-193A-A04680377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615" y="1900434"/>
            <a:ext cx="4047436" cy="30327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Have Dash make a sound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6714" y="1066800"/>
            <a:ext cx="4343400" cy="2362199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Task: Have your Dash play a sound while driving.</a:t>
            </a: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Challenge Task: Have your Dash make a “Fire Siren” sound.</a:t>
            </a: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88985" y="1371600"/>
            <a:ext cx="2218877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Edit Program: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4A2A04-820C-8549-AB0D-46048D4897A9}"/>
              </a:ext>
            </a:extLst>
          </p:cNvPr>
          <p:cNvSpPr txBox="1"/>
          <p:nvPr/>
        </p:nvSpPr>
        <p:spPr>
          <a:xfrm>
            <a:off x="76200" y="5193270"/>
            <a:ext cx="5214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To insert a blank line for the </a:t>
            </a:r>
            <a:r>
              <a:rPr lang="en-US" sz="1100" dirty="0" err="1"/>
              <a:t>play_sound</a:t>
            </a:r>
            <a:r>
              <a:rPr lang="en-US" sz="1100" dirty="0"/>
              <a:t>() </a:t>
            </a:r>
            <a:r>
              <a:rPr lang="en-US" sz="1100" dirty="0" err="1"/>
              <a:t>functon</a:t>
            </a:r>
            <a:r>
              <a:rPr lang="en-US" sz="1100" dirty="0"/>
              <a:t> move the cursor to the </a:t>
            </a:r>
            <a:r>
              <a:rPr lang="en-US" sz="1100" dirty="0" err="1"/>
              <a:t>ww_dash</a:t>
            </a:r>
            <a:r>
              <a:rPr lang="en-US" sz="1100" dirty="0"/>
              <a:t> import line and then press </a:t>
            </a:r>
            <a:r>
              <a:rPr lang="en-US" sz="1100" b="1" dirty="0"/>
              <a:t>[ctrl] [enter]</a:t>
            </a:r>
          </a:p>
          <a:p>
            <a:endParaRPr lang="en-US" sz="1100" dirty="0"/>
          </a:p>
          <a:p>
            <a:r>
              <a:rPr lang="en-US" sz="1100" dirty="0"/>
              <a:t>Press </a:t>
            </a:r>
            <a:r>
              <a:rPr lang="en-US" sz="1100" b="1" dirty="0"/>
              <a:t>[ctrl] [R] </a:t>
            </a:r>
            <a:r>
              <a:rPr lang="en-US" sz="1100" dirty="0"/>
              <a:t>to run the program from a Python shell on the next page.</a:t>
            </a:r>
          </a:p>
          <a:p>
            <a:endParaRPr lang="en-US" sz="1100" dirty="0"/>
          </a:p>
          <a:p>
            <a:r>
              <a:rPr lang="en-US" sz="1100" dirty="0"/>
              <a:t>Use </a:t>
            </a:r>
            <a:r>
              <a:rPr lang="en-US" sz="1100" b="1" dirty="0"/>
              <a:t>[ctrl] left arrow </a:t>
            </a:r>
            <a:r>
              <a:rPr lang="en-US" sz="1100" dirty="0"/>
              <a:t>to move from the shell page back to the Python editor page.</a:t>
            </a:r>
            <a:endParaRPr lang="en-US" sz="11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E79F6B-C163-154E-BF89-1A75EEE446E0}"/>
              </a:ext>
            </a:extLst>
          </p:cNvPr>
          <p:cNvSpPr txBox="1"/>
          <p:nvPr/>
        </p:nvSpPr>
        <p:spPr>
          <a:xfrm>
            <a:off x="4664774" y="3429000"/>
            <a:ext cx="439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Find </a:t>
            </a:r>
            <a:r>
              <a:rPr lang="en-US" sz="1100" dirty="0" err="1"/>
              <a:t>dash.play_sound</a:t>
            </a:r>
            <a:r>
              <a:rPr lang="en-US" sz="1100" dirty="0"/>
              <a:t>() on the A: More Modules  WW Dash  4:Outputs menu. After you paste the function to the editor you will be prompted to select a sound from a drop-down menu.</a:t>
            </a:r>
          </a:p>
          <a:p>
            <a:endParaRPr lang="en-US"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4F802-1183-8576-8314-CF379FB96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814" y="4038600"/>
            <a:ext cx="1418683" cy="10683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BE4C9B-AF53-604D-8471-490E949F4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4602" y="5190520"/>
            <a:ext cx="1418684" cy="10683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27FA4E-C2DA-CF04-63B6-1A350F144B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0344" y="4036828"/>
            <a:ext cx="1418684" cy="106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543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B1632C7-8470-0001-2F5A-89EBB3A9C2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91" y="1852783"/>
            <a:ext cx="3940385" cy="2967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138012"/>
            <a:ext cx="8229600" cy="1143000"/>
          </a:xfrm>
        </p:spPr>
        <p:txBody>
          <a:bodyPr/>
          <a:lstStyle/>
          <a:p>
            <a:r>
              <a:rPr lang="en-US" dirty="0"/>
              <a:t>Set the Dash color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985" y="1371600"/>
            <a:ext cx="2271776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New Program: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4A2A04-820C-8549-AB0D-46048D4897A9}"/>
              </a:ext>
            </a:extLst>
          </p:cNvPr>
          <p:cNvSpPr txBox="1"/>
          <p:nvPr/>
        </p:nvSpPr>
        <p:spPr>
          <a:xfrm>
            <a:off x="76200" y="4847612"/>
            <a:ext cx="5188328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Find </a:t>
            </a:r>
            <a:r>
              <a:rPr lang="en-US" sz="1100" dirty="0" err="1"/>
              <a:t>dash.set_light_RGB</a:t>
            </a:r>
            <a:r>
              <a:rPr lang="en-US" sz="1100" dirty="0"/>
              <a:t>() on the WW Dash  4:Outputs menu. You will be prompted for the lights to set and then the values of the red, green and blue components of the LED, 0 is off and 255 is maximum. Press </a:t>
            </a:r>
            <a:r>
              <a:rPr lang="en-US" sz="1100" b="1" dirty="0"/>
              <a:t>[tab]</a:t>
            </a:r>
            <a:r>
              <a:rPr lang="en-US" sz="1100" dirty="0"/>
              <a:t> to move from input to input. Finally, press </a:t>
            </a:r>
            <a:r>
              <a:rPr lang="en-US" sz="1100" b="1" dirty="0"/>
              <a:t>[ctrl] [enter]</a:t>
            </a:r>
            <a:r>
              <a:rPr lang="en-US" sz="1100" dirty="0"/>
              <a:t> to complete the statement and move to the next line.</a:t>
            </a:r>
          </a:p>
          <a:p>
            <a:endParaRPr lang="en-US" sz="1100" dirty="0"/>
          </a:p>
          <a:p>
            <a:r>
              <a:rPr lang="en-US" sz="1100" dirty="0"/>
              <a:t>Press </a:t>
            </a:r>
            <a:r>
              <a:rPr lang="en-US" sz="1100" b="1" dirty="0"/>
              <a:t>[ctrl] [R] </a:t>
            </a:r>
            <a:r>
              <a:rPr lang="en-US" sz="1100" dirty="0"/>
              <a:t>to run the program from a Python shell on the next page.</a:t>
            </a:r>
          </a:p>
          <a:p>
            <a:endParaRPr lang="en-US" sz="1100" dirty="0"/>
          </a:p>
          <a:p>
            <a:r>
              <a:rPr lang="en-US" sz="1100" dirty="0"/>
              <a:t>Use </a:t>
            </a:r>
            <a:r>
              <a:rPr lang="en-US" sz="1100" b="1" dirty="0"/>
              <a:t>[ctrl] left arrow </a:t>
            </a:r>
            <a:r>
              <a:rPr lang="en-US" sz="1100" dirty="0"/>
              <a:t>to move from the shell page back to the Python editor page.</a:t>
            </a:r>
            <a:endParaRPr lang="en-US" sz="11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697697-2BFC-39DF-4886-2E1F2B4F38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8519" y="3225924"/>
            <a:ext cx="1689857" cy="127260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558974-3A33-D42A-4558-D88AAE45AB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4528" y="4847612"/>
            <a:ext cx="1689857" cy="12726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29513B2-EF97-5809-A4C2-9B87715C5F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3328" y="4847612"/>
            <a:ext cx="1689857" cy="1272608"/>
          </a:xfrm>
          <a:prstGeom prst="rect">
            <a:avLst/>
          </a:prstGeom>
        </p:spPr>
      </p:pic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DF9589FE-E6FB-8DD5-3E24-BEE9FBFEC9AC}"/>
              </a:ext>
            </a:extLst>
          </p:cNvPr>
          <p:cNvSpPr txBox="1">
            <a:spLocks/>
          </p:cNvSpPr>
          <p:nvPr/>
        </p:nvSpPr>
        <p:spPr bwMode="auto">
          <a:xfrm>
            <a:off x="4972625" y="209090"/>
            <a:ext cx="4021276" cy="2786683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2800" kern="1200">
                <a:solidFill>
                  <a:schemeClr val="tx1"/>
                </a:solidFill>
                <a:latin typeface="+mn-lt"/>
                <a:ea typeface="Myriad Pro" panose="020B0503030403020204" pitchFamily="34" charset="0"/>
                <a:cs typeface="Myriad Pro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2400" kern="1200">
                <a:solidFill>
                  <a:schemeClr val="tx1"/>
                </a:solidFill>
                <a:latin typeface="+mn-lt"/>
                <a:ea typeface="Myriad Pro" panose="020B0503030403020204" pitchFamily="34" charset="0"/>
                <a:cs typeface="Myriad Pro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2000" kern="1200">
                <a:solidFill>
                  <a:schemeClr val="tx1"/>
                </a:solidFill>
                <a:latin typeface="+mn-lt"/>
                <a:ea typeface="Myriad Pro" panose="020B0503030403020204" pitchFamily="34" charset="0"/>
                <a:cs typeface="Myriad Pro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1800" kern="1200">
                <a:solidFill>
                  <a:schemeClr val="tx1"/>
                </a:solidFill>
                <a:latin typeface="+mn-lt"/>
                <a:ea typeface="Myriad Pro" panose="020B0503030403020204" pitchFamily="34" charset="0"/>
                <a:cs typeface="Myriad Pro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1800" kern="1200">
                <a:solidFill>
                  <a:schemeClr val="tx1"/>
                </a:solidFill>
                <a:latin typeface="+mn-lt"/>
                <a:ea typeface="Myriad Pro" panose="020B0503030403020204" pitchFamily="34" charset="0"/>
                <a:cs typeface="Myriad Pro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sz="1800" b="1" dirty="0">
                <a:solidFill>
                  <a:schemeClr val="bg1"/>
                </a:solidFill>
              </a:rPr>
              <a:t>Task: Set the color output of the </a:t>
            </a:r>
          </a:p>
          <a:p>
            <a:pPr marL="0" indent="0">
              <a:buFont typeface="Lucida Grande"/>
              <a:buNone/>
            </a:pPr>
            <a:r>
              <a:rPr lang="en-US" sz="1800" b="1" dirty="0">
                <a:solidFill>
                  <a:schemeClr val="bg1"/>
                </a:solidFill>
              </a:rPr>
              <a:t>Red, Green, Blue (RGB) LED. </a:t>
            </a:r>
          </a:p>
          <a:p>
            <a:pPr marL="0" indent="0">
              <a:buFont typeface="Lucida Grande"/>
              <a:buNone/>
            </a:pPr>
            <a:r>
              <a:rPr lang="en-US" sz="1800" dirty="0">
                <a:solidFill>
                  <a:schemeClr val="bg1"/>
                </a:solidFill>
              </a:rPr>
              <a:t>Each color takes a value </a:t>
            </a:r>
          </a:p>
          <a:p>
            <a:pPr marL="0" indent="0">
              <a:buFont typeface="Lucida Grande"/>
              <a:buNone/>
            </a:pPr>
            <a:r>
              <a:rPr lang="en-US" sz="1800" dirty="0">
                <a:solidFill>
                  <a:schemeClr val="bg1"/>
                </a:solidFill>
              </a:rPr>
              <a:t>of (0-255). </a:t>
            </a:r>
          </a:p>
          <a:p>
            <a:pPr marL="0" indent="0">
              <a:buFont typeface="Lucida Grande"/>
              <a:buNone/>
            </a:pPr>
            <a:r>
              <a:rPr lang="en-US" sz="1600" b="1" dirty="0">
                <a:solidFill>
                  <a:schemeClr val="bg1"/>
                </a:solidFill>
              </a:rPr>
              <a:t>Challenge Tasks</a:t>
            </a:r>
            <a:r>
              <a:rPr lang="en-US" sz="1600" dirty="0">
                <a:solidFill>
                  <a:schemeClr val="bg1"/>
                </a:solidFill>
              </a:rPr>
              <a:t>: </a:t>
            </a:r>
          </a:p>
          <a:p>
            <a:pPr marL="0" indent="0">
              <a:buFont typeface="Lucida Grande"/>
              <a:buNone/>
            </a:pPr>
            <a:r>
              <a:rPr lang="en-US" sz="1600" dirty="0">
                <a:solidFill>
                  <a:schemeClr val="bg1"/>
                </a:solidFill>
              </a:rPr>
              <a:t>Try to make </a:t>
            </a:r>
            <a:r>
              <a:rPr lang="en-US" sz="1600" dirty="0">
                <a:solidFill>
                  <a:srgbClr val="FFFF00"/>
                </a:solidFill>
              </a:rPr>
              <a:t>Yellow </a:t>
            </a:r>
            <a:r>
              <a:rPr lang="en-US" sz="1600" dirty="0">
                <a:solidFill>
                  <a:schemeClr val="bg1"/>
                </a:solidFill>
              </a:rPr>
              <a:t>or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Cyan </a:t>
            </a:r>
            <a:r>
              <a:rPr lang="en-US" sz="1600" dirty="0">
                <a:solidFill>
                  <a:schemeClr val="bg1"/>
                </a:solidFill>
              </a:rPr>
              <a:t>or </a:t>
            </a:r>
            <a:r>
              <a:rPr lang="en-US" sz="1600" dirty="0">
                <a:solidFill>
                  <a:srgbClr val="FF3FFF"/>
                </a:solidFill>
              </a:rPr>
              <a:t>Magenta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Font typeface="Lucida Grande"/>
              <a:buNone/>
            </a:pPr>
            <a:endParaRPr lang="en-US" sz="1600" dirty="0">
              <a:solidFill>
                <a:schemeClr val="bg1"/>
              </a:solidFill>
            </a:endParaRPr>
          </a:p>
          <a:p>
            <a:pPr marL="0" indent="0">
              <a:buFont typeface="Lucida Grande"/>
              <a:buNone/>
            </a:pPr>
            <a:r>
              <a:rPr lang="en-US" sz="1600" b="1" dirty="0">
                <a:solidFill>
                  <a:schemeClr val="bg1"/>
                </a:solidFill>
              </a:rPr>
              <a:t>Extra Challenge: </a:t>
            </a:r>
            <a:r>
              <a:rPr lang="en-US" sz="1600" dirty="0">
                <a:solidFill>
                  <a:schemeClr val="bg1"/>
                </a:solidFill>
              </a:rPr>
              <a:t>Make your own color and give the color a fun name.</a:t>
            </a: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Font typeface="Lucida Grande"/>
              <a:buNone/>
            </a:pPr>
            <a:endParaRPr lang="en-US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56CB84-9F45-C6C5-D19E-5C6B3921A5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1600" y="3225924"/>
            <a:ext cx="1689857" cy="12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1898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DFFB43-E250-A73E-6E36-88DBBB286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985" y="1910621"/>
            <a:ext cx="3910865" cy="2945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Explore angles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1"/>
            <a:ext cx="4343400" cy="2362199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Task: Drive a square.</a:t>
            </a:r>
          </a:p>
          <a:p>
            <a:pPr marL="0" inden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Challenge Task: </a:t>
            </a:r>
            <a:r>
              <a:rPr lang="en-US" sz="2000" dirty="0">
                <a:solidFill>
                  <a:schemeClr val="bg1"/>
                </a:solidFill>
              </a:rPr>
              <a:t>Try to drive an equilateral triangle. </a:t>
            </a: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88985" y="1371600"/>
            <a:ext cx="2271776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New Program: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926ABE-801F-5241-9FF5-B6485973E09A}"/>
              </a:ext>
            </a:extLst>
          </p:cNvPr>
          <p:cNvSpPr txBox="1"/>
          <p:nvPr/>
        </p:nvSpPr>
        <p:spPr>
          <a:xfrm>
            <a:off x="0" y="4970411"/>
            <a:ext cx="5384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program above is a framework for driving a square. </a:t>
            </a:r>
          </a:p>
          <a:p>
            <a:r>
              <a:rPr lang="en-US" sz="1100" dirty="0"/>
              <a:t>Enter values for distance and turn angle.</a:t>
            </a:r>
          </a:p>
          <a:p>
            <a:endParaRPr lang="en-US" sz="1100" dirty="0"/>
          </a:p>
          <a:p>
            <a:r>
              <a:rPr lang="en-US" sz="1100" dirty="0"/>
              <a:t>Press </a:t>
            </a:r>
            <a:r>
              <a:rPr lang="en-US" sz="1100" b="1" dirty="0"/>
              <a:t>[menu] </a:t>
            </a:r>
            <a:r>
              <a:rPr lang="en-US" sz="1100" dirty="0"/>
              <a:t>key to see Python Program Editor options.</a:t>
            </a:r>
          </a:p>
          <a:p>
            <a:endParaRPr lang="en-US" sz="1100" dirty="0"/>
          </a:p>
          <a:p>
            <a:r>
              <a:rPr lang="en-US" sz="1100" dirty="0"/>
              <a:t>Press </a:t>
            </a:r>
            <a:r>
              <a:rPr lang="en-US" sz="1100" b="1" dirty="0"/>
              <a:t>[ctrl] [R] </a:t>
            </a:r>
            <a:r>
              <a:rPr lang="en-US" sz="1100" dirty="0"/>
              <a:t>to run the program from a Python shell on the next page.</a:t>
            </a:r>
          </a:p>
          <a:p>
            <a:endParaRPr lang="en-US" sz="1100" dirty="0"/>
          </a:p>
          <a:p>
            <a:r>
              <a:rPr lang="en-US" sz="1100" dirty="0"/>
              <a:t>Use </a:t>
            </a:r>
            <a:r>
              <a:rPr lang="en-US" sz="1100" b="1" dirty="0"/>
              <a:t>[ctrl] left arrow </a:t>
            </a:r>
            <a:r>
              <a:rPr lang="en-US" sz="1100" dirty="0"/>
              <a:t>to move from the shell page back to the Python editor page.</a:t>
            </a:r>
            <a:endParaRPr lang="en-US" sz="11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BB3D47-D03D-DE46-EBD7-290AA039ECDF}"/>
              </a:ext>
            </a:extLst>
          </p:cNvPr>
          <p:cNvSpPr txBox="1"/>
          <p:nvPr/>
        </p:nvSpPr>
        <p:spPr>
          <a:xfrm>
            <a:off x="4800600" y="3955245"/>
            <a:ext cx="403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See the menu for the most common drive functions below.</a:t>
            </a:r>
          </a:p>
          <a:p>
            <a:endParaRPr lang="en-US" sz="11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61F00E3-FAA4-15CF-3E16-D237E2CED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4359497"/>
            <a:ext cx="20574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94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212C2-619B-4EE3-88D7-523FC198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Math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E8989-C426-4301-89A7-1C7EEAE11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/>
              <a:t>Complementary Angles:</a:t>
            </a:r>
          </a:p>
          <a:p>
            <a:pPr lvl="1"/>
            <a:r>
              <a:rPr lang="en-US" dirty="0"/>
              <a:t>Sum to 90 degrees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2C7A1-24C2-484C-8956-2DBA79229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14800" cy="4525963"/>
          </a:xfrm>
        </p:spPr>
        <p:txBody>
          <a:bodyPr/>
          <a:lstStyle/>
          <a:p>
            <a:r>
              <a:rPr lang="en-US" dirty="0"/>
              <a:t>Supplementary Angles:</a:t>
            </a:r>
          </a:p>
          <a:p>
            <a:pPr lvl="1"/>
            <a:r>
              <a:rPr lang="en-US" dirty="0"/>
              <a:t>Sum to 180 degrees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9E0C80-FF78-4B8F-A0E5-8F616CE7A3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2256" y="3048000"/>
            <a:ext cx="3654516" cy="274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958E8B-12A7-490A-BAE6-75BB515828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048000"/>
            <a:ext cx="3654517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468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212C2-619B-4EE3-88D7-523FC198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Math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E8989-C426-4301-89A7-1C7EEAE11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/>
              <a:t>Exterior angles: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2C7A1-24C2-484C-8956-2DBA79229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14800" cy="4525963"/>
          </a:xfrm>
        </p:spPr>
        <p:txBody>
          <a:bodyPr/>
          <a:lstStyle/>
          <a:p>
            <a:pPr algn="just"/>
            <a:r>
              <a:rPr lang="en-US" dirty="0"/>
              <a:t>Interior Angles: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481348-2526-4405-A116-CC1AE53ECC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342" y="2819400"/>
            <a:ext cx="3654516" cy="2743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008A68-465C-4978-B68B-575E7F563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612" y="2819400"/>
            <a:ext cx="36479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887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F5681B3-943B-754A-91D6-BA6C607830B3}"/>
              </a:ext>
            </a:extLst>
          </p:cNvPr>
          <p:cNvSpPr txBox="1">
            <a:spLocks/>
          </p:cNvSpPr>
          <p:nvPr/>
        </p:nvSpPr>
        <p:spPr bwMode="auto">
          <a:xfrm>
            <a:off x="4634274" y="1219200"/>
            <a:ext cx="4343400" cy="35052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2800" kern="1200">
                <a:solidFill>
                  <a:schemeClr val="tx1"/>
                </a:solidFill>
                <a:latin typeface="+mn-lt"/>
                <a:ea typeface="Myriad Pro" panose="020B0503030403020204" pitchFamily="34" charset="0"/>
                <a:cs typeface="Myriad Pro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2400" kern="1200">
                <a:solidFill>
                  <a:schemeClr val="tx1"/>
                </a:solidFill>
                <a:latin typeface="+mn-lt"/>
                <a:ea typeface="Myriad Pro" panose="020B0503030403020204" pitchFamily="34" charset="0"/>
                <a:cs typeface="Myriad Pro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2000" kern="1200">
                <a:solidFill>
                  <a:schemeClr val="tx1"/>
                </a:solidFill>
                <a:latin typeface="+mn-lt"/>
                <a:ea typeface="Myriad Pro" panose="020B0503030403020204" pitchFamily="34" charset="0"/>
                <a:cs typeface="Myriad Pro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1800" kern="1200">
                <a:solidFill>
                  <a:schemeClr val="tx1"/>
                </a:solidFill>
                <a:latin typeface="+mn-lt"/>
                <a:ea typeface="Myriad Pro" panose="020B0503030403020204" pitchFamily="34" charset="0"/>
                <a:cs typeface="Myriad Pro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1800" kern="1200">
                <a:solidFill>
                  <a:schemeClr val="tx1"/>
                </a:solidFill>
                <a:latin typeface="+mn-lt"/>
                <a:ea typeface="Myriad Pro" panose="020B0503030403020204" pitchFamily="34" charset="0"/>
                <a:cs typeface="Myriad Pro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sz="2400" b="1" dirty="0">
                <a:solidFill>
                  <a:schemeClr val="bg1"/>
                </a:solidFill>
              </a:rPr>
              <a:t>Task: Draw the figure shown large enough for Dash to drive.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</a:rPr>
              <a:t>Note: Try side lengths of 4 Dash units.</a:t>
            </a:r>
          </a:p>
          <a:p>
            <a:pPr marL="0" indent="0">
              <a:buFont typeface="Lucida Grande"/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Font typeface="Lucida Grande"/>
              <a:buNone/>
            </a:pPr>
            <a:r>
              <a:rPr lang="en-US" sz="2400" b="1" dirty="0">
                <a:solidFill>
                  <a:schemeClr val="bg1"/>
                </a:solidFill>
              </a:rPr>
              <a:t>Write a program to have your Dash drive the figure without crossing any lines  or going back over a line.</a:t>
            </a:r>
          </a:p>
          <a:p>
            <a:pPr marL="0" indent="0">
              <a:buFont typeface="Lucida Grande"/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When your Rover on the drawing</a:t>
            </a: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Font typeface="Lucida Grande"/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Font typeface="Lucida Grande"/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Font typeface="Lucida Grande"/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Font typeface="Lucida Grande"/>
              <a:buNone/>
            </a:pP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Logic Challenge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5D02DD-6E78-40B7-AB5F-D11831FE9C41}"/>
              </a:ext>
            </a:extLst>
          </p:cNvPr>
          <p:cNvSpPr/>
          <p:nvPr/>
        </p:nvSpPr>
        <p:spPr>
          <a:xfrm>
            <a:off x="990600" y="3549869"/>
            <a:ext cx="2438400" cy="243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9B251078-674C-4EF0-8DF0-4B78005196AA}"/>
              </a:ext>
            </a:extLst>
          </p:cNvPr>
          <p:cNvSpPr/>
          <p:nvPr/>
        </p:nvSpPr>
        <p:spPr>
          <a:xfrm>
            <a:off x="990600" y="1447800"/>
            <a:ext cx="2438400" cy="210206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012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F5681B3-943B-754A-91D6-BA6C607830B3}"/>
              </a:ext>
            </a:extLst>
          </p:cNvPr>
          <p:cNvSpPr txBox="1">
            <a:spLocks/>
          </p:cNvSpPr>
          <p:nvPr/>
        </p:nvSpPr>
        <p:spPr bwMode="auto">
          <a:xfrm>
            <a:off x="4588565" y="990600"/>
            <a:ext cx="4343400" cy="281939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2800" kern="1200">
                <a:solidFill>
                  <a:schemeClr val="tx1"/>
                </a:solidFill>
                <a:latin typeface="+mn-lt"/>
                <a:ea typeface="Myriad Pro" panose="020B0503030403020204" pitchFamily="34" charset="0"/>
                <a:cs typeface="Myriad Pro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2400" kern="1200">
                <a:solidFill>
                  <a:schemeClr val="tx1"/>
                </a:solidFill>
                <a:latin typeface="+mn-lt"/>
                <a:ea typeface="Myriad Pro" panose="020B0503030403020204" pitchFamily="34" charset="0"/>
                <a:cs typeface="Myriad Pro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2000" kern="1200">
                <a:solidFill>
                  <a:schemeClr val="tx1"/>
                </a:solidFill>
                <a:latin typeface="+mn-lt"/>
                <a:ea typeface="Myriad Pro" panose="020B0503030403020204" pitchFamily="34" charset="0"/>
                <a:cs typeface="Myriad Pro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1800" kern="1200">
                <a:solidFill>
                  <a:schemeClr val="tx1"/>
                </a:solidFill>
                <a:latin typeface="+mn-lt"/>
                <a:ea typeface="Myriad Pro" panose="020B0503030403020204" pitchFamily="34" charset="0"/>
                <a:cs typeface="Myriad Pro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1800" kern="1200">
                <a:solidFill>
                  <a:schemeClr val="tx1"/>
                </a:solidFill>
                <a:latin typeface="+mn-lt"/>
                <a:ea typeface="Myriad Pro" panose="020B0503030403020204" pitchFamily="34" charset="0"/>
                <a:cs typeface="Myriad Pro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sz="2000" b="1" dirty="0">
                <a:solidFill>
                  <a:schemeClr val="bg1"/>
                </a:solidFill>
              </a:rPr>
              <a:t>Task: Drive the figure shown without crossing any lines  or going back over a line and without picking up the pen. </a:t>
            </a:r>
          </a:p>
          <a:p>
            <a:pPr marL="0" indent="0">
              <a:buNone/>
            </a:pPr>
            <a:r>
              <a:rPr lang="en-US" sz="1600" b="1" dirty="0">
                <a:solidFill>
                  <a:schemeClr val="bg1"/>
                </a:solidFill>
              </a:rPr>
              <a:t>Note: Try side lengths of 4 Dash units.</a:t>
            </a:r>
          </a:p>
          <a:p>
            <a:pPr marL="0" indent="0">
              <a:buFont typeface="Lucida Grande"/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Font typeface="Lucida Grande"/>
              <a:buNone/>
            </a:pPr>
            <a:r>
              <a:rPr lang="en-US" sz="2000" dirty="0">
                <a:solidFill>
                  <a:schemeClr val="bg1"/>
                </a:solidFill>
              </a:rPr>
              <a:t>When you are ready, put the pen in and trace your path.</a:t>
            </a: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Font typeface="Lucida Grande"/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Font typeface="Lucida Grande"/>
              <a:buNone/>
            </a:pP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3600" dirty="0"/>
              <a:t>Logic Challenge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5D02DD-6E78-40B7-AB5F-D11831FE9C41}"/>
              </a:ext>
            </a:extLst>
          </p:cNvPr>
          <p:cNvSpPr/>
          <p:nvPr/>
        </p:nvSpPr>
        <p:spPr>
          <a:xfrm>
            <a:off x="990600" y="3549869"/>
            <a:ext cx="2438400" cy="243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9B251078-674C-4EF0-8DF0-4B78005196AA}"/>
              </a:ext>
            </a:extLst>
          </p:cNvPr>
          <p:cNvSpPr/>
          <p:nvPr/>
        </p:nvSpPr>
        <p:spPr>
          <a:xfrm>
            <a:off x="990600" y="1447800"/>
            <a:ext cx="2438400" cy="2102069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floor, wall, indoor, red&#10;&#10;Description automatically generated">
            <a:extLst>
              <a:ext uri="{FF2B5EF4-FFF2-40B4-BE49-F238E27FC236}">
                <a16:creationId xmlns:a16="http://schemas.microsoft.com/office/drawing/2014/main" id="{A35E0F8C-0D43-1F73-0696-CB4581EBAE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326533" y="4161087"/>
            <a:ext cx="1963738" cy="1472804"/>
          </a:xfrm>
          <a:prstGeom prst="rect">
            <a:avLst/>
          </a:prstGeom>
        </p:spPr>
      </p:pic>
      <p:pic>
        <p:nvPicPr>
          <p:cNvPr id="5" name="Picture 4" descr="A picture containing floor, indoor, tiled&#10;&#10;Description automatically generated">
            <a:extLst>
              <a:ext uri="{FF2B5EF4-FFF2-40B4-BE49-F238E27FC236}">
                <a16:creationId xmlns:a16="http://schemas.microsoft.com/office/drawing/2014/main" id="{A8EC8B74-80A8-C346-FD79-42DB125E85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9" y="3915620"/>
            <a:ext cx="2202441" cy="19637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3A2503-508B-B730-9644-72161C70982C}"/>
              </a:ext>
            </a:extLst>
          </p:cNvPr>
          <p:cNvSpPr txBox="1"/>
          <p:nvPr/>
        </p:nvSpPr>
        <p:spPr>
          <a:xfrm>
            <a:off x="7315200" y="42024"/>
            <a:ext cx="171072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Marker version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629578-9BCC-A4E3-99C9-A7E7A37AEA25}"/>
              </a:ext>
            </a:extLst>
          </p:cNvPr>
          <p:cNvSpPr txBox="1"/>
          <p:nvPr/>
        </p:nvSpPr>
        <p:spPr>
          <a:xfrm>
            <a:off x="4442355" y="5984979"/>
            <a:ext cx="3932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Note: For more information about marker holder 3D Print file see the earlier slide in this deck.</a:t>
            </a:r>
          </a:p>
        </p:txBody>
      </p:sp>
    </p:spTree>
    <p:extLst>
      <p:ext uri="{BB962C8B-B14F-4D97-AF65-F5344CB8AC3E}">
        <p14:creationId xmlns:p14="http://schemas.microsoft.com/office/powerpoint/2010/main" val="41379359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D36D2-AEB1-16E2-9BB2-E61735D23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95180"/>
            <a:ext cx="8229600" cy="1143000"/>
          </a:xfrm>
        </p:spPr>
        <p:txBody>
          <a:bodyPr/>
          <a:lstStyle/>
          <a:p>
            <a:r>
              <a:rPr lang="en-US" sz="2800" dirty="0"/>
              <a:t>Where can you go next with TI-Rover and Dash?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907515-139C-DD8C-8BD8-BF4E8B41913B}"/>
              </a:ext>
            </a:extLst>
          </p:cNvPr>
          <p:cNvGrpSpPr/>
          <p:nvPr/>
        </p:nvGrpSpPr>
        <p:grpSpPr>
          <a:xfrm>
            <a:off x="150058" y="769822"/>
            <a:ext cx="2555459" cy="2652922"/>
            <a:chOff x="139576" y="1598096"/>
            <a:chExt cx="2723823" cy="295076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4737781-9E3E-57D4-02E1-0BF08A08F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253" y="1598096"/>
              <a:ext cx="1902698" cy="253094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7C0B66-A568-B8D5-CE5D-AD658B1DC9B2}"/>
                </a:ext>
              </a:extLst>
            </p:cNvPr>
            <p:cNvSpPr txBox="1"/>
            <p:nvPr/>
          </p:nvSpPr>
          <p:spPr>
            <a:xfrm>
              <a:off x="139576" y="4179527"/>
              <a:ext cx="27238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Drive an obstacle course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FFD488-81E2-D39C-329F-D8B27601176D}"/>
              </a:ext>
            </a:extLst>
          </p:cNvPr>
          <p:cNvGrpSpPr/>
          <p:nvPr/>
        </p:nvGrpSpPr>
        <p:grpSpPr>
          <a:xfrm>
            <a:off x="3151966" y="786731"/>
            <a:ext cx="1593639" cy="2636013"/>
            <a:chOff x="3200075" y="1585397"/>
            <a:chExt cx="1748253" cy="293373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ECE6C15-13FD-5451-F1AC-8EB122B07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00075" y="1585397"/>
              <a:ext cx="1748253" cy="248914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15F445C-4C88-4B6D-BA75-4047E6E41ECF}"/>
                </a:ext>
              </a:extLst>
            </p:cNvPr>
            <p:cNvSpPr txBox="1"/>
            <p:nvPr/>
          </p:nvSpPr>
          <p:spPr>
            <a:xfrm>
              <a:off x="3200075" y="4149795"/>
              <a:ext cx="1659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Drive a design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E6CD35A-BB5D-47D5-3D20-909C3B529EDA}"/>
              </a:ext>
            </a:extLst>
          </p:cNvPr>
          <p:cNvGrpSpPr/>
          <p:nvPr/>
        </p:nvGrpSpPr>
        <p:grpSpPr>
          <a:xfrm>
            <a:off x="5394969" y="790497"/>
            <a:ext cx="2834632" cy="2632247"/>
            <a:chOff x="5424869" y="1568071"/>
            <a:chExt cx="2844531" cy="258589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2E93F7F-7B40-1994-457B-3DEA0C0DEF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24869" y="1568071"/>
              <a:ext cx="2844531" cy="2216567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5572C5F-257D-6081-9E40-60FE58B6C949}"/>
                </a:ext>
              </a:extLst>
            </p:cNvPr>
            <p:cNvSpPr txBox="1"/>
            <p:nvPr/>
          </p:nvSpPr>
          <p:spPr>
            <a:xfrm>
              <a:off x="6075128" y="3784638"/>
              <a:ext cx="1544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Draw artwork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CF2817F-7615-535D-DF7E-35E57D6BA1E7}"/>
              </a:ext>
            </a:extLst>
          </p:cNvPr>
          <p:cNvGrpSpPr/>
          <p:nvPr/>
        </p:nvGrpSpPr>
        <p:grpSpPr>
          <a:xfrm>
            <a:off x="243983" y="3817758"/>
            <a:ext cx="1851789" cy="2558711"/>
            <a:chOff x="243983" y="3817758"/>
            <a:chExt cx="1851789" cy="255871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96307FD-6D92-3032-76CA-F9F69EE7A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200" y="3817758"/>
              <a:ext cx="1425356" cy="2189379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31FD84-D63B-2E37-A5DE-D8F82F289B0B}"/>
                </a:ext>
              </a:extLst>
            </p:cNvPr>
            <p:cNvSpPr txBox="1"/>
            <p:nvPr/>
          </p:nvSpPr>
          <p:spPr>
            <a:xfrm>
              <a:off x="243983" y="6007137"/>
              <a:ext cx="1851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Park your Rover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260A06F-425C-2829-7418-816FCCFC8DD5}"/>
              </a:ext>
            </a:extLst>
          </p:cNvPr>
          <p:cNvGrpSpPr/>
          <p:nvPr/>
        </p:nvGrpSpPr>
        <p:grpSpPr>
          <a:xfrm>
            <a:off x="2239142" y="3555823"/>
            <a:ext cx="1928733" cy="2959145"/>
            <a:chOff x="2239142" y="3555823"/>
            <a:chExt cx="1928733" cy="295914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8E0CC84-5F96-2814-F560-2A285232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7615" y="3555823"/>
              <a:ext cx="1851789" cy="2318235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5806126-A054-C187-B6BE-A6BA7059A757}"/>
                </a:ext>
              </a:extLst>
            </p:cNvPr>
            <p:cNvSpPr txBox="1"/>
            <p:nvPr/>
          </p:nvSpPr>
          <p:spPr>
            <a:xfrm>
              <a:off x="2239142" y="5868637"/>
              <a:ext cx="19287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Use a For loop</a:t>
              </a:r>
            </a:p>
            <a:p>
              <a:r>
                <a:rPr lang="en-US" dirty="0"/>
                <a:t>to draw polygons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AC7A550-3EC3-1D1F-453E-0E8722A7C60A}"/>
              </a:ext>
            </a:extLst>
          </p:cNvPr>
          <p:cNvGrpSpPr/>
          <p:nvPr/>
        </p:nvGrpSpPr>
        <p:grpSpPr>
          <a:xfrm>
            <a:off x="4206348" y="3561243"/>
            <a:ext cx="1873270" cy="2641401"/>
            <a:chOff x="6704115" y="3550401"/>
            <a:chExt cx="1873270" cy="264140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2FCC20C-13C0-7494-9CA2-620DACEA77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6385" y="3550401"/>
              <a:ext cx="1527250" cy="2318236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1049E15-FC83-6E2A-EF5A-9B432AAC6072}"/>
                </a:ext>
              </a:extLst>
            </p:cNvPr>
            <p:cNvSpPr txBox="1"/>
            <p:nvPr/>
          </p:nvSpPr>
          <p:spPr>
            <a:xfrm>
              <a:off x="6704115" y="5822470"/>
              <a:ext cx="18732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Write your name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7EDEAA45-ADF2-9121-0D7D-EE79B89B3F7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3789" y="3503378"/>
            <a:ext cx="1797286" cy="225629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2816AAC1-3E0A-7106-FAED-5D5C373D54E1}"/>
              </a:ext>
            </a:extLst>
          </p:cNvPr>
          <p:cNvSpPr txBox="1"/>
          <p:nvPr/>
        </p:nvSpPr>
        <p:spPr>
          <a:xfrm>
            <a:off x="6165797" y="573271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Navigate a map</a:t>
            </a:r>
          </a:p>
        </p:txBody>
      </p:sp>
    </p:spTree>
    <p:extLst>
      <p:ext uri="{BB962C8B-B14F-4D97-AF65-F5344CB8AC3E}">
        <p14:creationId xmlns:p14="http://schemas.microsoft.com/office/powerpoint/2010/main" val="25896309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212C2-619B-4EE3-88D7-523FC1987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Math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EE8989-C426-4301-89A7-1C7EEAE115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14600" y="1417638"/>
            <a:ext cx="4114800" cy="4525963"/>
          </a:xfrm>
        </p:spPr>
        <p:txBody>
          <a:bodyPr/>
          <a:lstStyle/>
          <a:p>
            <a:r>
              <a:rPr lang="en-US" dirty="0"/>
              <a:t>Pythagorean Theorem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FA793A-0F7C-48CC-B36C-B7292F151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712" y="2133600"/>
            <a:ext cx="4600575" cy="345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304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Logic Challenge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789"/>
            <a:ext cx="4343400" cy="2819399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Font typeface="Lucida Grande"/>
              <a:buNone/>
            </a:pPr>
            <a:r>
              <a:rPr lang="en-US" sz="2400" b="1" dirty="0">
                <a:solidFill>
                  <a:schemeClr val="bg1"/>
                </a:solidFill>
              </a:rPr>
              <a:t>Task: Draw the figure shown large enough for Dash to drive.</a:t>
            </a:r>
          </a:p>
          <a:p>
            <a:pPr marL="0" indent="0">
              <a:buFont typeface="Lucida Grande"/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Font typeface="Lucida Grande"/>
              <a:buNone/>
            </a:pPr>
            <a:r>
              <a:rPr lang="en-US" sz="2400" b="1" dirty="0">
                <a:solidFill>
                  <a:schemeClr val="bg1"/>
                </a:solidFill>
              </a:rPr>
              <a:t>Write a program to have your Dash drive the figure without crossing any lines.  or going back over a line.</a:t>
            </a:r>
          </a:p>
          <a:p>
            <a:pPr marL="0" indent="0"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CF844F-9EC6-4160-B0A3-106C79D01AFD}"/>
              </a:ext>
            </a:extLst>
          </p:cNvPr>
          <p:cNvGrpSpPr/>
          <p:nvPr/>
        </p:nvGrpSpPr>
        <p:grpSpPr>
          <a:xfrm>
            <a:off x="990600" y="1447800"/>
            <a:ext cx="2438400" cy="4540469"/>
            <a:chOff x="1265495" y="2272125"/>
            <a:chExt cx="2133600" cy="397291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15D02DD-6E78-40B7-AB5F-D11831FE9C41}"/>
                </a:ext>
              </a:extLst>
            </p:cNvPr>
            <p:cNvSpPr/>
            <p:nvPr/>
          </p:nvSpPr>
          <p:spPr>
            <a:xfrm>
              <a:off x="1265495" y="4111435"/>
              <a:ext cx="2133600" cy="2133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9B251078-674C-4EF0-8DF0-4B78005196AA}"/>
                </a:ext>
              </a:extLst>
            </p:cNvPr>
            <p:cNvSpPr/>
            <p:nvPr/>
          </p:nvSpPr>
          <p:spPr>
            <a:xfrm>
              <a:off x="1265495" y="2272125"/>
              <a:ext cx="2133600" cy="183931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B43641-A360-4828-9DA3-E5B3A44260BE}"/>
              </a:ext>
            </a:extLst>
          </p:cNvPr>
          <p:cNvCxnSpPr>
            <a:cxnSpLocks/>
            <a:endCxn id="9" idx="4"/>
          </p:cNvCxnSpPr>
          <p:nvPr/>
        </p:nvCxnSpPr>
        <p:spPr>
          <a:xfrm flipV="1">
            <a:off x="990600" y="3549869"/>
            <a:ext cx="2438400" cy="2438400"/>
          </a:xfrm>
          <a:prstGeom prst="line">
            <a:avLst/>
          </a:prstGeom>
          <a:ln w="28575">
            <a:solidFill>
              <a:srgbClr val="991A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21AF74-08FA-45CF-AA70-CB9AF3F494B9}"/>
              </a:ext>
            </a:extLst>
          </p:cNvPr>
          <p:cNvCxnSpPr>
            <a:cxnSpLocks/>
            <a:endCxn id="9" idx="2"/>
          </p:cNvCxnSpPr>
          <p:nvPr/>
        </p:nvCxnSpPr>
        <p:spPr>
          <a:xfrm flipH="1" flipV="1">
            <a:off x="990600" y="3549869"/>
            <a:ext cx="2438400" cy="2438400"/>
          </a:xfrm>
          <a:prstGeom prst="line">
            <a:avLst/>
          </a:prstGeom>
          <a:ln w="28575">
            <a:solidFill>
              <a:srgbClr val="991A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B8A70E53-C2DE-4DA3-6562-41811E69FB24}"/>
              </a:ext>
            </a:extLst>
          </p:cNvPr>
          <p:cNvSpPr txBox="1"/>
          <p:nvPr/>
        </p:nvSpPr>
        <p:spPr>
          <a:xfrm>
            <a:off x="3581400" y="4157990"/>
            <a:ext cx="537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Math Module is needed for Square Root and other advanced functions.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F18780-5210-99AA-A848-E7D24D2A1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4502402"/>
            <a:ext cx="2255657" cy="1690154"/>
          </a:xfrm>
          <a:prstGeom prst="rect">
            <a:avLst/>
          </a:prstGeom>
        </p:spPr>
      </p:pic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DEAFAC8-9C5F-1A7E-36E6-D88BD4232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510809"/>
            <a:ext cx="2255657" cy="169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9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electronics, indoor&#10;&#10;Description automatically generated">
            <a:extLst>
              <a:ext uri="{FF2B5EF4-FFF2-40B4-BE49-F238E27FC236}">
                <a16:creationId xmlns:a16="http://schemas.microsoft.com/office/drawing/2014/main" id="{804D14CB-634F-7994-E865-4F8DA948AE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906" y="836389"/>
            <a:ext cx="3597755" cy="5020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15753" y="2104360"/>
            <a:ext cx="335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Wonder Workshop™ Dash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73362" y="741967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TI Bluetooth Adapter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6553" y="596737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TI-</a:t>
            </a:r>
            <a:r>
              <a:rPr lang="en-US" sz="2400" b="1" dirty="0" err="1">
                <a:solidFill>
                  <a:srgbClr val="0070C0"/>
                </a:solidFill>
              </a:rPr>
              <a:t>Nspire</a:t>
            </a:r>
            <a:r>
              <a:rPr lang="en-US" sz="2400" b="1" dirty="0">
                <a:solidFill>
                  <a:srgbClr val="0070C0"/>
                </a:solidFill>
              </a:rPr>
              <a:t> CXII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644ACCF-D6A3-21E6-5B7F-4583AB22C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2433" y="2971800"/>
            <a:ext cx="3708010" cy="329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Bluetooth, signal, communication, mobile, smartphone, technology, wireless  icon - Download on Iconfinder">
            <a:extLst>
              <a:ext uri="{FF2B5EF4-FFF2-40B4-BE49-F238E27FC236}">
                <a16:creationId xmlns:a16="http://schemas.microsoft.com/office/drawing/2014/main" id="{5076FAE1-F576-5324-BB03-57356EB61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65070" y="2924978"/>
            <a:ext cx="680292" cy="6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Bluetooth, signal, communication, mobile, smartphone, technology, wireless  icon - Download on Iconfinder">
            <a:extLst>
              <a:ext uri="{FF2B5EF4-FFF2-40B4-BE49-F238E27FC236}">
                <a16:creationId xmlns:a16="http://schemas.microsoft.com/office/drawing/2014/main" id="{B09E3F55-A164-1FE4-BEE9-C6C3C73C4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0494" y="1466771"/>
            <a:ext cx="680292" cy="68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5">
            <a:extLst>
              <a:ext uri="{FF2B5EF4-FFF2-40B4-BE49-F238E27FC236}">
                <a16:creationId xmlns:a16="http://schemas.microsoft.com/office/drawing/2014/main" id="{A2D0D5AE-A723-262B-5992-CF45840E3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8" y="141457"/>
            <a:ext cx="8445064" cy="332790"/>
          </a:xfrm>
        </p:spPr>
        <p:txBody>
          <a:bodyPr/>
          <a:lstStyle/>
          <a:p>
            <a:pPr algn="ctr"/>
            <a:r>
              <a:rPr lang="en-US" sz="1800" dirty="0"/>
              <a:t>Control the Dash using Python from the TI-</a:t>
            </a:r>
            <a:r>
              <a:rPr lang="en-US" sz="1800" dirty="0" err="1"/>
              <a:t>Nspire</a:t>
            </a:r>
            <a:r>
              <a:rPr lang="en-US" sz="1800" dirty="0"/>
              <a:t> CXII over Bluetooth Wireless</a:t>
            </a:r>
          </a:p>
        </p:txBody>
      </p:sp>
    </p:spTree>
    <p:extLst>
      <p:ext uri="{BB962C8B-B14F-4D97-AF65-F5344CB8AC3E}">
        <p14:creationId xmlns:p14="http://schemas.microsoft.com/office/powerpoint/2010/main" val="2231229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239" y="-68538"/>
            <a:ext cx="8229600" cy="1143000"/>
          </a:xfrm>
        </p:spPr>
        <p:txBody>
          <a:bodyPr/>
          <a:lstStyle/>
          <a:p>
            <a:r>
              <a:rPr lang="en-US" dirty="0"/>
              <a:t>Logic Challenge 2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CF844F-9EC6-4160-B0A3-106C79D01AFD}"/>
              </a:ext>
            </a:extLst>
          </p:cNvPr>
          <p:cNvGrpSpPr/>
          <p:nvPr/>
        </p:nvGrpSpPr>
        <p:grpSpPr>
          <a:xfrm>
            <a:off x="533400" y="1447800"/>
            <a:ext cx="2438400" cy="4540469"/>
            <a:chOff x="1265495" y="2272125"/>
            <a:chExt cx="2133600" cy="397291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15D02DD-6E78-40B7-AB5F-D11831FE9C41}"/>
                </a:ext>
              </a:extLst>
            </p:cNvPr>
            <p:cNvSpPr/>
            <p:nvPr/>
          </p:nvSpPr>
          <p:spPr>
            <a:xfrm>
              <a:off x="1265495" y="4111435"/>
              <a:ext cx="2133600" cy="2133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9B251078-674C-4EF0-8DF0-4B78005196AA}"/>
                </a:ext>
              </a:extLst>
            </p:cNvPr>
            <p:cNvSpPr/>
            <p:nvPr/>
          </p:nvSpPr>
          <p:spPr>
            <a:xfrm>
              <a:off x="1265495" y="2272125"/>
              <a:ext cx="2133600" cy="183931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B43641-A360-4828-9DA3-E5B3A44260BE}"/>
              </a:ext>
            </a:extLst>
          </p:cNvPr>
          <p:cNvCxnSpPr>
            <a:cxnSpLocks/>
            <a:endCxn id="9" idx="4"/>
          </p:cNvCxnSpPr>
          <p:nvPr/>
        </p:nvCxnSpPr>
        <p:spPr>
          <a:xfrm flipV="1">
            <a:off x="533400" y="3549869"/>
            <a:ext cx="2438400" cy="2438400"/>
          </a:xfrm>
          <a:prstGeom prst="line">
            <a:avLst/>
          </a:prstGeom>
          <a:ln w="28575">
            <a:solidFill>
              <a:srgbClr val="991A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21AF74-08FA-45CF-AA70-CB9AF3F494B9}"/>
              </a:ext>
            </a:extLst>
          </p:cNvPr>
          <p:cNvCxnSpPr>
            <a:cxnSpLocks/>
            <a:endCxn id="9" idx="2"/>
          </p:cNvCxnSpPr>
          <p:nvPr/>
        </p:nvCxnSpPr>
        <p:spPr>
          <a:xfrm flipH="1" flipV="1">
            <a:off x="533400" y="3549869"/>
            <a:ext cx="2438400" cy="2438400"/>
          </a:xfrm>
          <a:prstGeom prst="line">
            <a:avLst/>
          </a:prstGeom>
          <a:ln w="28575">
            <a:solidFill>
              <a:srgbClr val="991A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C4157CF-C38F-1E33-F145-8C62F6A71373}"/>
              </a:ext>
            </a:extLst>
          </p:cNvPr>
          <p:cNvSpPr txBox="1">
            <a:spLocks/>
          </p:cNvSpPr>
          <p:nvPr/>
        </p:nvSpPr>
        <p:spPr bwMode="auto">
          <a:xfrm>
            <a:off x="4682525" y="787403"/>
            <a:ext cx="4343400" cy="281939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2800" kern="1200">
                <a:solidFill>
                  <a:schemeClr val="tx1"/>
                </a:solidFill>
                <a:latin typeface="+mn-lt"/>
                <a:ea typeface="Myriad Pro" panose="020B0503030403020204" pitchFamily="34" charset="0"/>
                <a:cs typeface="Myriad Pro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2400" kern="1200">
                <a:solidFill>
                  <a:schemeClr val="tx1"/>
                </a:solidFill>
                <a:latin typeface="+mn-lt"/>
                <a:ea typeface="Myriad Pro" panose="020B0503030403020204" pitchFamily="34" charset="0"/>
                <a:cs typeface="Myriad Pro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2000" kern="1200">
                <a:solidFill>
                  <a:schemeClr val="tx1"/>
                </a:solidFill>
                <a:latin typeface="+mn-lt"/>
                <a:ea typeface="Myriad Pro" panose="020B0503030403020204" pitchFamily="34" charset="0"/>
                <a:cs typeface="Myriad Pro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1800" kern="1200">
                <a:solidFill>
                  <a:schemeClr val="tx1"/>
                </a:solidFill>
                <a:latin typeface="+mn-lt"/>
                <a:ea typeface="Myriad Pro" panose="020B0503030403020204" pitchFamily="34" charset="0"/>
                <a:cs typeface="Myriad Pro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»"/>
              <a:defRPr sz="1800" kern="1200">
                <a:solidFill>
                  <a:schemeClr val="tx1"/>
                </a:solidFill>
                <a:latin typeface="+mn-lt"/>
                <a:ea typeface="Myriad Pro" panose="020B0503030403020204" pitchFamily="34" charset="0"/>
                <a:cs typeface="Myriad Pro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sz="2400" b="1" dirty="0">
                <a:solidFill>
                  <a:schemeClr val="bg1"/>
                </a:solidFill>
              </a:rPr>
              <a:t>Task: Drive the figure shown without crossing any lines  or going back over a line and without picking up the pen. </a:t>
            </a:r>
          </a:p>
          <a:p>
            <a:pPr marL="0" indent="0">
              <a:buFont typeface="Lucida Grande"/>
              <a:buNone/>
            </a:pPr>
            <a:r>
              <a:rPr lang="en-US" sz="2400" dirty="0">
                <a:solidFill>
                  <a:schemeClr val="bg1"/>
                </a:solidFill>
              </a:rPr>
              <a:t>When you are ready, put the pen in and trace your path.</a:t>
            </a: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Font typeface="Lucida Grande"/>
              <a:buNone/>
            </a:pP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Font typeface="Lucida Grande"/>
              <a:buNone/>
            </a:pPr>
            <a:endParaRPr lang="en-US" sz="1200" dirty="0"/>
          </a:p>
        </p:txBody>
      </p:sp>
      <p:pic>
        <p:nvPicPr>
          <p:cNvPr id="7" name="Picture 6" descr="A picture containing floor, wall, indoor, red&#10;&#10;Description automatically generated">
            <a:extLst>
              <a:ext uri="{FF2B5EF4-FFF2-40B4-BE49-F238E27FC236}">
                <a16:creationId xmlns:a16="http://schemas.microsoft.com/office/drawing/2014/main" id="{70100D61-E679-1CAA-4FE2-FA7DC793F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33861" y="2863400"/>
            <a:ext cx="1300730" cy="9755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AA01845-BCBE-B780-9BC4-9ECFB35410F1}"/>
              </a:ext>
            </a:extLst>
          </p:cNvPr>
          <p:cNvSpPr txBox="1"/>
          <p:nvPr/>
        </p:nvSpPr>
        <p:spPr>
          <a:xfrm>
            <a:off x="7315200" y="42024"/>
            <a:ext cx="171072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Marker version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2A3E25-A978-3E39-450F-13E4C54F7AF4}"/>
              </a:ext>
            </a:extLst>
          </p:cNvPr>
          <p:cNvSpPr txBox="1"/>
          <p:nvPr/>
        </p:nvSpPr>
        <p:spPr>
          <a:xfrm>
            <a:off x="4649083" y="3648257"/>
            <a:ext cx="3932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Note: For more information about marker holder 3D Print file see the earlier slide in this deck.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F9B2EE-18F4-69DE-42C2-D0F799DAF055}"/>
              </a:ext>
            </a:extLst>
          </p:cNvPr>
          <p:cNvSpPr txBox="1"/>
          <p:nvPr/>
        </p:nvSpPr>
        <p:spPr>
          <a:xfrm>
            <a:off x="3581400" y="4157990"/>
            <a:ext cx="5372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Math Module is needed for Square Root and other advanced functions.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2D5FCE-DFA0-9265-2C6C-DC357599A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502402"/>
            <a:ext cx="2255657" cy="1690154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FAD077B-DFD2-841D-60EB-27E3C5CD1D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510809"/>
            <a:ext cx="2255657" cy="1690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43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3600" dirty="0"/>
              <a:t>Logic Challenge 2 – example solution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CF844F-9EC6-4160-B0A3-106C79D01AFD}"/>
              </a:ext>
            </a:extLst>
          </p:cNvPr>
          <p:cNvGrpSpPr/>
          <p:nvPr/>
        </p:nvGrpSpPr>
        <p:grpSpPr>
          <a:xfrm>
            <a:off x="990600" y="1447800"/>
            <a:ext cx="2438400" cy="4540469"/>
            <a:chOff x="1265495" y="2272125"/>
            <a:chExt cx="2133600" cy="397291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15D02DD-6E78-40B7-AB5F-D11831FE9C41}"/>
                </a:ext>
              </a:extLst>
            </p:cNvPr>
            <p:cNvSpPr/>
            <p:nvPr/>
          </p:nvSpPr>
          <p:spPr>
            <a:xfrm>
              <a:off x="1265495" y="4111435"/>
              <a:ext cx="2133600" cy="2133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9B251078-674C-4EF0-8DF0-4B78005196AA}"/>
                </a:ext>
              </a:extLst>
            </p:cNvPr>
            <p:cNvSpPr/>
            <p:nvPr/>
          </p:nvSpPr>
          <p:spPr>
            <a:xfrm>
              <a:off x="1265495" y="2272125"/>
              <a:ext cx="2133600" cy="1839310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B43641-A360-4828-9DA3-E5B3A44260BE}"/>
              </a:ext>
            </a:extLst>
          </p:cNvPr>
          <p:cNvCxnSpPr>
            <a:cxnSpLocks/>
            <a:endCxn id="9" idx="4"/>
          </p:cNvCxnSpPr>
          <p:nvPr/>
        </p:nvCxnSpPr>
        <p:spPr>
          <a:xfrm flipV="1">
            <a:off x="990600" y="3549869"/>
            <a:ext cx="2438400" cy="2438400"/>
          </a:xfrm>
          <a:prstGeom prst="line">
            <a:avLst/>
          </a:prstGeom>
          <a:ln w="28575">
            <a:solidFill>
              <a:srgbClr val="991A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21AF74-08FA-45CF-AA70-CB9AF3F494B9}"/>
              </a:ext>
            </a:extLst>
          </p:cNvPr>
          <p:cNvCxnSpPr>
            <a:cxnSpLocks/>
            <a:endCxn id="9" idx="2"/>
          </p:cNvCxnSpPr>
          <p:nvPr/>
        </p:nvCxnSpPr>
        <p:spPr>
          <a:xfrm flipH="1" flipV="1">
            <a:off x="990600" y="3549869"/>
            <a:ext cx="2438400" cy="2438400"/>
          </a:xfrm>
          <a:prstGeom prst="line">
            <a:avLst/>
          </a:prstGeom>
          <a:ln w="28575">
            <a:solidFill>
              <a:srgbClr val="991A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CDBE388-D600-4748-8724-0D859983440F}"/>
              </a:ext>
            </a:extLst>
          </p:cNvPr>
          <p:cNvSpPr txBox="1"/>
          <p:nvPr/>
        </p:nvSpPr>
        <p:spPr>
          <a:xfrm>
            <a:off x="457200" y="44958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8234F3-8892-4F19-9499-4709FD4699A4}"/>
              </a:ext>
            </a:extLst>
          </p:cNvPr>
          <p:cNvSpPr txBox="1"/>
          <p:nvPr/>
        </p:nvSpPr>
        <p:spPr>
          <a:xfrm>
            <a:off x="914400" y="25146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57154E-43D1-4194-88BE-CF7B8AE3296C}"/>
              </a:ext>
            </a:extLst>
          </p:cNvPr>
          <p:cNvSpPr txBox="1"/>
          <p:nvPr/>
        </p:nvSpPr>
        <p:spPr>
          <a:xfrm>
            <a:off x="3048000" y="22860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92091E-D319-4F07-AABE-0FCD512635B2}"/>
              </a:ext>
            </a:extLst>
          </p:cNvPr>
          <p:cNvSpPr txBox="1"/>
          <p:nvPr/>
        </p:nvSpPr>
        <p:spPr>
          <a:xfrm>
            <a:off x="2057400" y="3200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9AB18FD-5694-4230-82AD-DD71BF6B7ADD}"/>
              </a:ext>
            </a:extLst>
          </p:cNvPr>
          <p:cNvSpPr txBox="1"/>
          <p:nvPr/>
        </p:nvSpPr>
        <p:spPr>
          <a:xfrm>
            <a:off x="1447800" y="434340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394071-BE91-4C67-931D-046DD8503702}"/>
              </a:ext>
            </a:extLst>
          </p:cNvPr>
          <p:cNvSpPr txBox="1"/>
          <p:nvPr/>
        </p:nvSpPr>
        <p:spPr>
          <a:xfrm>
            <a:off x="2819400" y="4343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1C7C4CF-ED9D-460E-8811-B8F368AA563A}"/>
              </a:ext>
            </a:extLst>
          </p:cNvPr>
          <p:cNvSpPr txBox="1"/>
          <p:nvPr/>
        </p:nvSpPr>
        <p:spPr>
          <a:xfrm>
            <a:off x="3581400" y="47127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CA5580-9E4D-46C8-878A-D3CC55434D1D}"/>
              </a:ext>
            </a:extLst>
          </p:cNvPr>
          <p:cNvSpPr txBox="1"/>
          <p:nvPr/>
        </p:nvSpPr>
        <p:spPr>
          <a:xfrm>
            <a:off x="2522706" y="53931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800726D-35E2-4F34-A62F-E2163C8C0BCF}"/>
              </a:ext>
            </a:extLst>
          </p:cNvPr>
          <p:cNvSpPr txBox="1"/>
          <p:nvPr/>
        </p:nvSpPr>
        <p:spPr>
          <a:xfrm>
            <a:off x="1616412" y="526578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227DB7-208C-48FD-A364-9C1F59AD8924}"/>
              </a:ext>
            </a:extLst>
          </p:cNvPr>
          <p:cNvSpPr txBox="1"/>
          <p:nvPr/>
        </p:nvSpPr>
        <p:spPr>
          <a:xfrm>
            <a:off x="1989227" y="5988269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07375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3" grpId="0"/>
      <p:bldP spid="14" grpId="0"/>
      <p:bldP spid="16" grpId="0"/>
      <p:bldP spid="17" grpId="0"/>
      <p:bldP spid="18" grpId="0"/>
      <p:bldP spid="20" grpId="0"/>
      <p:bldP spid="2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/>
              <a:t>Logic Challenge 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78005"/>
            <a:ext cx="4343400" cy="2438400"/>
          </a:xfr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Task: Drive the figure shown without crossing any lines or going back over a line.</a:t>
            </a:r>
          </a:p>
          <a:p>
            <a:pPr marL="0" indent="0">
              <a:buNone/>
            </a:pP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Now match the colors using the RGB LED. Don’t worry about using a marker.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15D02DD-6E78-40B7-AB5F-D11831FE9C41}"/>
              </a:ext>
            </a:extLst>
          </p:cNvPr>
          <p:cNvSpPr/>
          <p:nvPr/>
        </p:nvSpPr>
        <p:spPr>
          <a:xfrm>
            <a:off x="990600" y="3565634"/>
            <a:ext cx="2438400" cy="24384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9B251078-674C-4EF0-8DF0-4B78005196AA}"/>
              </a:ext>
            </a:extLst>
          </p:cNvPr>
          <p:cNvSpPr/>
          <p:nvPr/>
        </p:nvSpPr>
        <p:spPr>
          <a:xfrm>
            <a:off x="990600" y="1463565"/>
            <a:ext cx="2438400" cy="2102069"/>
          </a:xfrm>
          <a:prstGeom prst="triangl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B43641-A360-4828-9DA3-E5B3A44260BE}"/>
              </a:ext>
            </a:extLst>
          </p:cNvPr>
          <p:cNvCxnSpPr>
            <a:cxnSpLocks/>
            <a:endCxn id="9" idx="4"/>
          </p:cNvCxnSpPr>
          <p:nvPr/>
        </p:nvCxnSpPr>
        <p:spPr>
          <a:xfrm flipV="1">
            <a:off x="2187434" y="3565634"/>
            <a:ext cx="1241566" cy="1223009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F21AF74-08FA-45CF-AA70-CB9AF3F494B9}"/>
              </a:ext>
            </a:extLst>
          </p:cNvPr>
          <p:cNvCxnSpPr>
            <a:cxnSpLocks/>
            <a:endCxn id="9" idx="2"/>
          </p:cNvCxnSpPr>
          <p:nvPr/>
        </p:nvCxnSpPr>
        <p:spPr>
          <a:xfrm flipH="1" flipV="1">
            <a:off x="990600" y="3565634"/>
            <a:ext cx="2438400" cy="2438400"/>
          </a:xfrm>
          <a:prstGeom prst="line">
            <a:avLst/>
          </a:prstGeom>
          <a:ln w="7620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F6A6BF-2F9A-4634-9CE4-E06ACB8E107F}"/>
              </a:ext>
            </a:extLst>
          </p:cNvPr>
          <p:cNvCxnSpPr>
            <a:cxnSpLocks/>
          </p:cNvCxnSpPr>
          <p:nvPr/>
        </p:nvCxnSpPr>
        <p:spPr>
          <a:xfrm>
            <a:off x="990600" y="6004034"/>
            <a:ext cx="2438400" cy="0"/>
          </a:xfrm>
          <a:prstGeom prst="line">
            <a:avLst/>
          </a:prstGeom>
          <a:ln w="57150">
            <a:solidFill>
              <a:srgbClr val="FF3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7ABF713-10A3-0349-806A-AC67413DF0D7}"/>
              </a:ext>
            </a:extLst>
          </p:cNvPr>
          <p:cNvSpPr txBox="1"/>
          <p:nvPr/>
        </p:nvSpPr>
        <p:spPr>
          <a:xfrm>
            <a:off x="3581400" y="3700071"/>
            <a:ext cx="537210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The Math Module is needed for the Square Root Function.</a:t>
            </a:r>
          </a:p>
          <a:p>
            <a:endParaRPr lang="en-US" sz="1100" dirty="0"/>
          </a:p>
          <a:p>
            <a:r>
              <a:rPr lang="en-US" sz="1100" dirty="0"/>
              <a:t>Put the </a:t>
            </a:r>
            <a:r>
              <a:rPr lang="en-US" sz="1100" dirty="0" err="1"/>
              <a:t>set_light_RGB</a:t>
            </a:r>
            <a:r>
              <a:rPr lang="en-US" sz="1100" dirty="0"/>
              <a:t> statement before the drive statement that you want to match.</a:t>
            </a:r>
          </a:p>
          <a:p>
            <a:r>
              <a:rPr lang="en-US" sz="1100" dirty="0"/>
              <a:t>Note: The LED’s stay the same color until another </a:t>
            </a:r>
            <a:r>
              <a:rPr lang="en-US" sz="1100" dirty="0" err="1"/>
              <a:t>set_light</a:t>
            </a:r>
            <a:r>
              <a:rPr lang="en-US" sz="1100" dirty="0"/>
              <a:t> RGB statement is run.</a:t>
            </a:r>
          </a:p>
          <a:p>
            <a:endParaRPr lang="en-US" sz="11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8D1C17-BDC3-9253-D04D-302BCE83933F}"/>
              </a:ext>
            </a:extLst>
          </p:cNvPr>
          <p:cNvCxnSpPr>
            <a:cxnSpLocks/>
          </p:cNvCxnSpPr>
          <p:nvPr/>
        </p:nvCxnSpPr>
        <p:spPr>
          <a:xfrm flipV="1">
            <a:off x="990600" y="4788644"/>
            <a:ext cx="1219200" cy="121539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47BA92B-B125-CBFE-5F5B-2764959F60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510809"/>
            <a:ext cx="2255657" cy="16901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14379E-7A49-2F9C-E4C6-214873C22E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9400" y="4507706"/>
            <a:ext cx="2241499" cy="167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423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5643B-D840-7A41-9B69-078389EBA7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899" y="1184476"/>
            <a:ext cx="8458200" cy="1102519"/>
          </a:xfrm>
        </p:spPr>
        <p:txBody>
          <a:bodyPr/>
          <a:lstStyle/>
          <a:p>
            <a:r>
              <a:rPr lang="en-US" dirty="0"/>
              <a:t>Thank You</a:t>
            </a:r>
            <a:br>
              <a:rPr lang="en-US" dirty="0"/>
            </a:br>
            <a:br>
              <a:rPr lang="en-US" dirty="0"/>
            </a:b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6A72FE-4ECF-C042-9E88-25CCA96F06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1" y="4343401"/>
            <a:ext cx="4305302" cy="1447799"/>
          </a:xfrm>
        </p:spPr>
        <p:txBody>
          <a:bodyPr/>
          <a:lstStyle/>
          <a:p>
            <a:endParaRPr lang="en-US" dirty="0">
              <a:hlinkClick r:id="" action="ppaction://noaction"/>
            </a:endParaRPr>
          </a:p>
          <a:p>
            <a:r>
              <a:rPr lang="en-US" sz="2800" dirty="0">
                <a:hlinkClick r:id="" action="ppaction://noaction"/>
              </a:rPr>
              <a:t>www.TIstemProjects.com</a:t>
            </a:r>
            <a:r>
              <a:rPr lang="en-US" sz="28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77A692-F3D2-A54B-BDB3-BA0606F348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2133600"/>
            <a:ext cx="2133600" cy="2133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90C896B-9D47-6047-A1E3-D1A75D952772}"/>
              </a:ext>
            </a:extLst>
          </p:cNvPr>
          <p:cNvSpPr txBox="1"/>
          <p:nvPr/>
        </p:nvSpPr>
        <p:spPr>
          <a:xfrm>
            <a:off x="62431" y="6019800"/>
            <a:ext cx="4509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Contact </a:t>
            </a:r>
            <a:r>
              <a:rPr lang="en-US" dirty="0">
                <a:hlinkClick r:id="rId3"/>
              </a:rPr>
              <a:t>stem-team@ti.com</a:t>
            </a:r>
            <a:r>
              <a:rPr lang="en-US" dirty="0"/>
              <a:t> with questions</a:t>
            </a:r>
          </a:p>
        </p:txBody>
      </p:sp>
    </p:spTree>
    <p:extLst>
      <p:ext uri="{BB962C8B-B14F-4D97-AF65-F5344CB8AC3E}">
        <p14:creationId xmlns:p14="http://schemas.microsoft.com/office/powerpoint/2010/main" val="3797762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9336" y="388710"/>
            <a:ext cx="8991600" cy="990600"/>
          </a:xfrm>
        </p:spPr>
        <p:txBody>
          <a:bodyPr/>
          <a:lstStyle/>
          <a:p>
            <a:pPr algn="ctr"/>
            <a:r>
              <a:rPr lang="en-US" dirty="0"/>
              <a:t>Meet the Wonder Workshop™ Dash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7382EC-C988-F338-33E9-5DE8BF93B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36" y="2057400"/>
            <a:ext cx="8250812" cy="395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33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915400" cy="990600"/>
          </a:xfrm>
        </p:spPr>
        <p:txBody>
          <a:bodyPr/>
          <a:lstStyle/>
          <a:p>
            <a:r>
              <a:rPr lang="en-US" sz="4000" dirty="0"/>
              <a:t>Dash orientation and virtual grid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F96CDA-3EEE-724B-A909-BF3A9E0BEF07}"/>
              </a:ext>
            </a:extLst>
          </p:cNvPr>
          <p:cNvSpPr txBox="1"/>
          <p:nvPr/>
        </p:nvSpPr>
        <p:spPr>
          <a:xfrm>
            <a:off x="685800" y="4419600"/>
            <a:ext cx="70485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Dash programs set the initial position as the origin and the heading as 0 degrees measured from the x-axis.</a:t>
            </a:r>
          </a:p>
          <a:p>
            <a:endParaRPr lang="en-US" sz="1200" dirty="0"/>
          </a:p>
          <a:p>
            <a:r>
              <a:rPr lang="en-US" sz="1400" b="1" dirty="0"/>
              <a:t>Note: </a:t>
            </a:r>
            <a:r>
              <a:rPr lang="en-US" sz="1400" dirty="0"/>
              <a:t>The Dash tracks its position on a virtual coordinate grid with a unit value of 10 cm. The coordinate grid position applies to the </a:t>
            </a:r>
            <a:r>
              <a:rPr lang="en-US" sz="1400" dirty="0" err="1"/>
              <a:t>to_xy</a:t>
            </a:r>
            <a:r>
              <a:rPr lang="en-US" sz="1400" dirty="0"/>
              <a:t>(</a:t>
            </a:r>
            <a:r>
              <a:rPr lang="en-US" sz="1400" dirty="0" err="1"/>
              <a:t>x,y</a:t>
            </a:r>
            <a:r>
              <a:rPr lang="en-US" sz="1400" dirty="0"/>
              <a:t>), </a:t>
            </a:r>
            <a:r>
              <a:rPr lang="en-US" sz="1400" dirty="0" err="1"/>
              <a:t>to_polar</a:t>
            </a:r>
            <a:r>
              <a:rPr lang="en-US" sz="1400" dirty="0"/>
              <a:t>(</a:t>
            </a:r>
            <a:r>
              <a:rPr lang="en-US" sz="1400" dirty="0" err="1"/>
              <a:t>r,theta_degrees</a:t>
            </a:r>
            <a:r>
              <a:rPr lang="en-US" sz="1400" dirty="0"/>
              <a:t>) and </a:t>
            </a:r>
            <a:r>
              <a:rPr lang="en-US" sz="1400" dirty="0" err="1"/>
              <a:t>to_angle</a:t>
            </a:r>
            <a:r>
              <a:rPr lang="en-US" sz="1400" dirty="0"/>
              <a:t>(heading angle, “unit”) functions on the Dash Drive menu. The virtual grid also applies to Path menu functions.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58CB6E0-A8F0-19E3-65A3-9C58B3166686}"/>
              </a:ext>
            </a:extLst>
          </p:cNvPr>
          <p:cNvGrpSpPr/>
          <p:nvPr/>
        </p:nvGrpSpPr>
        <p:grpSpPr>
          <a:xfrm>
            <a:off x="838200" y="1001799"/>
            <a:ext cx="4899417" cy="3276600"/>
            <a:chOff x="838200" y="1001799"/>
            <a:chExt cx="4899417" cy="32766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4B1CB02-BF7F-B27A-04A3-91409FB461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8200" y="1001799"/>
              <a:ext cx="4899417" cy="3276600"/>
            </a:xfrm>
            <a:prstGeom prst="rect">
              <a:avLst/>
            </a:prstGeom>
            <a:ln w="19050">
              <a:solidFill>
                <a:schemeClr val="tx2"/>
              </a:solidFill>
            </a:ln>
          </p:spPr>
        </p:pic>
        <p:pic>
          <p:nvPicPr>
            <p:cNvPr id="15" name="Picture 14" descr="A picture containing blue, plastic&#10;&#10;Description automatically generated">
              <a:extLst>
                <a:ext uri="{FF2B5EF4-FFF2-40B4-BE49-F238E27FC236}">
                  <a16:creationId xmlns:a16="http://schemas.microsoft.com/office/drawing/2014/main" id="{C0E05094-34E2-525C-4A5F-BB7DC28AF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2200" y="2057400"/>
              <a:ext cx="1152671" cy="1217049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6FDDD4F-5F68-E05E-DD77-B739FBB51127}"/>
                </a:ext>
              </a:extLst>
            </p:cNvPr>
            <p:cNvCxnSpPr>
              <a:cxnSpLocks/>
            </p:cNvCxnSpPr>
            <p:nvPr/>
          </p:nvCxnSpPr>
          <p:spPr>
            <a:xfrm>
              <a:off x="3266929" y="2640099"/>
              <a:ext cx="1686071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C88D809-9CB5-3041-D235-6B84989F441A}"/>
              </a:ext>
            </a:extLst>
          </p:cNvPr>
          <p:cNvSpPr txBox="1"/>
          <p:nvPr/>
        </p:nvSpPr>
        <p:spPr>
          <a:xfrm>
            <a:off x="2761802" y="1171270"/>
            <a:ext cx="526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90º</a:t>
            </a:r>
          </a:p>
          <a:p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4AD0F3-050B-4B52-B3C9-CC2D852F4F01}"/>
              </a:ext>
            </a:extLst>
          </p:cNvPr>
          <p:cNvSpPr txBox="1"/>
          <p:nvPr/>
        </p:nvSpPr>
        <p:spPr>
          <a:xfrm>
            <a:off x="5020452" y="2316933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0º</a:t>
            </a:r>
          </a:p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83CCCD-3113-C87F-1C1A-F9BA7834F953}"/>
              </a:ext>
            </a:extLst>
          </p:cNvPr>
          <p:cNvSpPr txBox="1"/>
          <p:nvPr/>
        </p:nvSpPr>
        <p:spPr>
          <a:xfrm>
            <a:off x="1020511" y="2640098"/>
            <a:ext cx="654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180º</a:t>
            </a:r>
          </a:p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E4810E-8CD3-88E4-DD68-5B62A891EB8F}"/>
              </a:ext>
            </a:extLst>
          </p:cNvPr>
          <p:cNvSpPr txBox="1"/>
          <p:nvPr/>
        </p:nvSpPr>
        <p:spPr>
          <a:xfrm>
            <a:off x="3231854" y="3770433"/>
            <a:ext cx="654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270º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09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557FA-8782-3B86-F777-3E977AF81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Draw with your Dash </a:t>
            </a:r>
          </a:p>
        </p:txBody>
      </p:sp>
      <p:pic>
        <p:nvPicPr>
          <p:cNvPr id="4" name="Picture 3" descr="A picture containing floor, wall, indoor, red&#10;&#10;Description automatically generated">
            <a:extLst>
              <a:ext uri="{FF2B5EF4-FFF2-40B4-BE49-F238E27FC236}">
                <a16:creationId xmlns:a16="http://schemas.microsoft.com/office/drawing/2014/main" id="{845AA1D2-9A17-0832-AE70-F6C7E9CD52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66889" y="1701800"/>
            <a:ext cx="5080000" cy="381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4A16085-F489-F046-6B1E-96633393B1D5}"/>
              </a:ext>
            </a:extLst>
          </p:cNvPr>
          <p:cNvSpPr txBox="1"/>
          <p:nvPr/>
        </p:nvSpPr>
        <p:spPr>
          <a:xfrm>
            <a:off x="5410200" y="991498"/>
            <a:ext cx="358140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3D Print a </a:t>
            </a:r>
            <a:r>
              <a:rPr lang="en-US" sz="1600" b="1" dirty="0" err="1">
                <a:solidFill>
                  <a:srgbClr val="0070C0"/>
                </a:solidFill>
              </a:rPr>
              <a:t>snap-on</a:t>
            </a:r>
            <a:r>
              <a:rPr lang="en-US" sz="1600" b="1" dirty="0">
                <a:solidFill>
                  <a:srgbClr val="0070C0"/>
                </a:solidFill>
              </a:rPr>
              <a:t> attachment </a:t>
            </a:r>
            <a:r>
              <a:rPr lang="en-US" sz="1600" dirty="0">
                <a:solidFill>
                  <a:srgbClr val="0070C0"/>
                </a:solidFill>
              </a:rPr>
              <a:t>to hold Expo Fine dry erase markers for your Dash.</a:t>
            </a:r>
          </a:p>
          <a:p>
            <a:endParaRPr lang="en-US" sz="1600" dirty="0">
              <a:solidFill>
                <a:srgbClr val="0070C0"/>
              </a:solidFill>
            </a:endParaRPr>
          </a:p>
          <a:p>
            <a:r>
              <a:rPr lang="en-US" sz="1400" b="1" dirty="0">
                <a:solidFill>
                  <a:srgbClr val="0070C0"/>
                </a:solidFill>
              </a:rPr>
              <a:t>Step 1: </a:t>
            </a:r>
            <a:r>
              <a:rPr lang="en-US" sz="1400" dirty="0">
                <a:solidFill>
                  <a:srgbClr val="0070C0"/>
                </a:solidFill>
              </a:rPr>
              <a:t>Download .</a:t>
            </a:r>
            <a:r>
              <a:rPr lang="en-US" sz="1400" dirty="0" err="1">
                <a:solidFill>
                  <a:srgbClr val="0070C0"/>
                </a:solidFill>
              </a:rPr>
              <a:t>stl</a:t>
            </a:r>
            <a:r>
              <a:rPr lang="en-US" sz="1400" dirty="0">
                <a:solidFill>
                  <a:srgbClr val="0070C0"/>
                </a:solidFill>
              </a:rPr>
              <a:t> file at this </a:t>
            </a:r>
            <a:r>
              <a:rPr lang="en-US" sz="1400" dirty="0">
                <a:solidFill>
                  <a:srgbClr val="0070C0"/>
                </a:solidFill>
                <a:hlinkClick r:id="rId3"/>
              </a:rPr>
              <a:t>link</a:t>
            </a:r>
            <a:r>
              <a:rPr lang="en-US" sz="1400" dirty="0">
                <a:solidFill>
                  <a:srgbClr val="0070C0"/>
                </a:solidFill>
              </a:rPr>
              <a:t>.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0070C0"/>
                </a:solidFill>
              </a:rPr>
              <a:t>Step 2: </a:t>
            </a:r>
            <a:r>
              <a:rPr lang="en-US" sz="1400" dirty="0">
                <a:solidFill>
                  <a:srgbClr val="0070C0"/>
                </a:solidFill>
              </a:rPr>
              <a:t>3D print following these recommendations.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solidFill>
                  <a:srgbClr val="0070C0"/>
                </a:solidFill>
              </a:rPr>
              <a:t>Material PLA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solidFill>
                  <a:srgbClr val="0070C0"/>
                </a:solidFill>
              </a:rPr>
              <a:t>Supports not recommended.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solidFill>
                  <a:srgbClr val="0070C0"/>
                </a:solidFill>
              </a:rPr>
              <a:t>20% infill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solidFill>
                  <a:srgbClr val="0070C0"/>
                </a:solidFill>
              </a:rPr>
              <a:t>3 to 4 shells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dirty="0">
                <a:solidFill>
                  <a:srgbClr val="0070C0"/>
                </a:solidFill>
              </a:rPr>
              <a:t>0.2mm layer height</a:t>
            </a:r>
          </a:p>
          <a:p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D5358D-07F3-0E08-3C85-227648BD345B}"/>
              </a:ext>
            </a:extLst>
          </p:cNvPr>
          <p:cNvSpPr txBox="1"/>
          <p:nvPr/>
        </p:nvSpPr>
        <p:spPr>
          <a:xfrm>
            <a:off x="7391400" y="202168"/>
            <a:ext cx="1043876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Optional</a:t>
            </a:r>
          </a:p>
        </p:txBody>
      </p:sp>
      <p:pic>
        <p:nvPicPr>
          <p:cNvPr id="10" name="Picture 9" descr="A picture containing floor, indoor, tiled&#10;&#10;Description automatically generated">
            <a:extLst>
              <a:ext uri="{FF2B5EF4-FFF2-40B4-BE49-F238E27FC236}">
                <a16:creationId xmlns:a16="http://schemas.microsoft.com/office/drawing/2014/main" id="{630C198D-44A1-3041-7642-1D6BBACCF2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4158008"/>
            <a:ext cx="2230541" cy="198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74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text&#10;&#10;Description automatically generated">
            <a:extLst>
              <a:ext uri="{FF2B5EF4-FFF2-40B4-BE49-F238E27FC236}">
                <a16:creationId xmlns:a16="http://schemas.microsoft.com/office/drawing/2014/main" id="{B50E154C-F5E2-4D11-8873-5DD960CC55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846" y="1941120"/>
            <a:ext cx="2199293" cy="25128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50505D-914C-61FB-DA31-C3B8FEE5CC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5910" y="3965467"/>
            <a:ext cx="1481985" cy="243426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13" y="59795"/>
            <a:ext cx="8915400" cy="744198"/>
          </a:xfrm>
        </p:spPr>
        <p:txBody>
          <a:bodyPr/>
          <a:lstStyle/>
          <a:p>
            <a:r>
              <a:rPr lang="en-US" sz="2400" dirty="0"/>
              <a:t>Setting up your calculator and TI Bluetooth adapter to run Dash</a:t>
            </a:r>
            <a:br>
              <a:rPr lang="en-US" sz="2800" dirty="0"/>
            </a:br>
            <a:r>
              <a:rPr lang="en-US" sz="1600" dirty="0"/>
              <a:t>Find step-by-step directions in the Getting Started Guide at </a:t>
            </a:r>
            <a:r>
              <a:rPr lang="en-US" sz="1600" dirty="0">
                <a:hlinkClick r:id="rId4"/>
              </a:rPr>
              <a:t>education.ti.com/dash</a:t>
            </a:r>
            <a:endParaRPr lang="en-US" sz="1600" dirty="0">
              <a:highlight>
                <a:srgbClr val="FFFF00"/>
              </a:highligh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4E90345-9072-D64B-8ED1-571D4C8D60F8}"/>
              </a:ext>
            </a:extLst>
          </p:cNvPr>
          <p:cNvSpPr txBox="1"/>
          <p:nvPr/>
        </p:nvSpPr>
        <p:spPr>
          <a:xfrm>
            <a:off x="546789" y="1648635"/>
            <a:ext cx="36146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Download the </a:t>
            </a:r>
            <a:r>
              <a:rPr lang="en-US" sz="1400" dirty="0" err="1">
                <a:solidFill>
                  <a:srgbClr val="0070C0"/>
                </a:solidFill>
              </a:rPr>
              <a:t>ww_dash.tns</a:t>
            </a:r>
            <a:r>
              <a:rPr lang="en-US" sz="1400" dirty="0">
                <a:solidFill>
                  <a:srgbClr val="0070C0"/>
                </a:solidFill>
              </a:rPr>
              <a:t> Python module file and the </a:t>
            </a:r>
            <a:r>
              <a:rPr lang="en-US" sz="1400" dirty="0" err="1">
                <a:solidFill>
                  <a:srgbClr val="0070C0"/>
                </a:solidFill>
              </a:rPr>
              <a:t>SetDash.tns</a:t>
            </a:r>
            <a:r>
              <a:rPr lang="en-US" sz="1400" dirty="0">
                <a:solidFill>
                  <a:srgbClr val="0070C0"/>
                </a:solidFill>
              </a:rPr>
              <a:t> file to your calculator using your TI-</a:t>
            </a:r>
            <a:r>
              <a:rPr lang="en-US" sz="1400" dirty="0" err="1">
                <a:solidFill>
                  <a:srgbClr val="0070C0"/>
                </a:solidFill>
              </a:rPr>
              <a:t>Nspire</a:t>
            </a:r>
            <a:r>
              <a:rPr lang="en-US" sz="1400" dirty="0">
                <a:solidFill>
                  <a:srgbClr val="0070C0"/>
                </a:solidFill>
              </a:rPr>
              <a:t> computer software or by going to </a:t>
            </a:r>
            <a:r>
              <a:rPr lang="en-US" sz="1400" dirty="0">
                <a:solidFill>
                  <a:srgbClr val="0070C0"/>
                </a:solidFill>
                <a:hlinkClick r:id="rId5"/>
              </a:rPr>
              <a:t>https://nspireconnect.ti.com/</a:t>
            </a:r>
            <a:r>
              <a:rPr lang="en-US" sz="1400" dirty="0">
                <a:solidFill>
                  <a:srgbClr val="0070C0"/>
                </a:solidFill>
              </a:rPr>
              <a:t> on your Chrome browser.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>
                <a:solidFill>
                  <a:srgbClr val="0070C0"/>
                </a:solidFill>
              </a:rPr>
              <a:t>Open the </a:t>
            </a:r>
            <a:r>
              <a:rPr lang="en-US" sz="1400" dirty="0" err="1">
                <a:solidFill>
                  <a:srgbClr val="0070C0"/>
                </a:solidFill>
              </a:rPr>
              <a:t>ww_dash.tns</a:t>
            </a:r>
            <a:r>
              <a:rPr lang="en-US" sz="1400" dirty="0">
                <a:solidFill>
                  <a:srgbClr val="0070C0"/>
                </a:solidFill>
              </a:rPr>
              <a:t> file and follow the directions to install the module into the </a:t>
            </a:r>
            <a:r>
              <a:rPr lang="en-US" sz="1400" dirty="0" err="1">
                <a:solidFill>
                  <a:srgbClr val="0070C0"/>
                </a:solidFill>
              </a:rPr>
              <a:t>PyLib</a:t>
            </a:r>
            <a:r>
              <a:rPr lang="en-US" sz="1400" dirty="0">
                <a:solidFill>
                  <a:srgbClr val="0070C0"/>
                </a:solidFill>
              </a:rPr>
              <a:t> folder.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30E7DD-30CF-B349-B9A2-4D458A03AE03}"/>
              </a:ext>
            </a:extLst>
          </p:cNvPr>
          <p:cNvSpPr txBox="1"/>
          <p:nvPr/>
        </p:nvSpPr>
        <p:spPr>
          <a:xfrm>
            <a:off x="239283" y="1754337"/>
            <a:ext cx="26962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FEFDA5A-3881-0DEE-FA9E-321D1FD8A049}"/>
              </a:ext>
            </a:extLst>
          </p:cNvPr>
          <p:cNvSpPr txBox="1"/>
          <p:nvPr/>
        </p:nvSpPr>
        <p:spPr>
          <a:xfrm>
            <a:off x="488033" y="4345783"/>
            <a:ext cx="14094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Plug the TI Bluetooth Adapter into your calculator.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1EE908-ED29-4226-EC4F-C5A517F4A377}"/>
              </a:ext>
            </a:extLst>
          </p:cNvPr>
          <p:cNvSpPr txBox="1"/>
          <p:nvPr/>
        </p:nvSpPr>
        <p:spPr>
          <a:xfrm>
            <a:off x="199573" y="4356873"/>
            <a:ext cx="26962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3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0FFBAF2-654F-AC9A-4743-1493DEF4BE93}"/>
              </a:ext>
            </a:extLst>
          </p:cNvPr>
          <p:cNvSpPr txBox="1"/>
          <p:nvPr/>
        </p:nvSpPr>
        <p:spPr>
          <a:xfrm>
            <a:off x="4113734" y="706934"/>
            <a:ext cx="2644111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Turn on a Dash. </a:t>
            </a:r>
          </a:p>
          <a:p>
            <a:r>
              <a:rPr lang="en-US" sz="1400" dirty="0">
                <a:solidFill>
                  <a:srgbClr val="0070C0"/>
                </a:solidFill>
              </a:rPr>
              <a:t>Open the </a:t>
            </a:r>
            <a:r>
              <a:rPr lang="en-US" sz="1400" dirty="0" err="1">
                <a:solidFill>
                  <a:srgbClr val="0070C0"/>
                </a:solidFill>
              </a:rPr>
              <a:t>SetDash.tns</a:t>
            </a:r>
            <a:r>
              <a:rPr lang="en-US" sz="1400" dirty="0">
                <a:solidFill>
                  <a:srgbClr val="0070C0"/>
                </a:solidFill>
              </a:rPr>
              <a:t> file and follow the directions  to search for and select a Dash to  pair with the TI Bluetooth Adapter.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>
                <a:solidFill>
                  <a:srgbClr val="0070C0"/>
                </a:solidFill>
              </a:rPr>
              <a:t>The Adapter “remembers” the Dash that it is paired with until you use the </a:t>
            </a:r>
            <a:r>
              <a:rPr lang="en-US" sz="1400" dirty="0" err="1">
                <a:solidFill>
                  <a:srgbClr val="0070C0"/>
                </a:solidFill>
              </a:rPr>
              <a:t>SetDash.tns</a:t>
            </a:r>
            <a:r>
              <a:rPr lang="en-US" sz="1400" dirty="0">
                <a:solidFill>
                  <a:srgbClr val="0070C0"/>
                </a:solidFill>
              </a:rPr>
              <a:t> file to make a change.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>
                <a:solidFill>
                  <a:srgbClr val="0070C0"/>
                </a:solidFill>
              </a:rPr>
              <a:t>Students can share a Dash by passing a paired Adapter to plug into their calculator.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>
                <a:solidFill>
                  <a:srgbClr val="0070C0"/>
                </a:solidFill>
              </a:rPr>
              <a:t>Use stick-on letters or names to identify Dash/Adapter pairs. (”M” is used in the photo.)</a:t>
            </a:r>
          </a:p>
          <a:p>
            <a:endParaRPr lang="en-US" sz="1400" dirty="0">
              <a:solidFill>
                <a:srgbClr val="0070C0"/>
              </a:solidFill>
            </a:endParaRPr>
          </a:p>
          <a:p>
            <a:r>
              <a:rPr lang="en-US" sz="1400" dirty="0">
                <a:solidFill>
                  <a:srgbClr val="0070C0"/>
                </a:solidFill>
              </a:rPr>
              <a:t>Note: The color of the adapter LED and the paired Dash LED’s match (Red in the Photo). Use the </a:t>
            </a:r>
            <a:r>
              <a:rPr lang="en-US" sz="1400" dirty="0" err="1">
                <a:solidFill>
                  <a:srgbClr val="0070C0"/>
                </a:solidFill>
              </a:rPr>
              <a:t>SetDash</a:t>
            </a:r>
            <a:r>
              <a:rPr lang="en-US" sz="1400" dirty="0">
                <a:solidFill>
                  <a:srgbClr val="0070C0"/>
                </a:solidFill>
              </a:rPr>
              <a:t> setup program to control the Dash color. 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953F08-40C4-F84C-0673-7DFBD52077B8}"/>
              </a:ext>
            </a:extLst>
          </p:cNvPr>
          <p:cNvSpPr txBox="1"/>
          <p:nvPr/>
        </p:nvSpPr>
        <p:spPr>
          <a:xfrm>
            <a:off x="3793909" y="832364"/>
            <a:ext cx="26962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4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E4C128D-54BA-E299-546C-937C1EEFAB6E}"/>
              </a:ext>
            </a:extLst>
          </p:cNvPr>
          <p:cNvSpPr txBox="1"/>
          <p:nvPr/>
        </p:nvSpPr>
        <p:spPr>
          <a:xfrm>
            <a:off x="6679701" y="4822837"/>
            <a:ext cx="26962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F326240-99FD-8B04-A47C-BF83E7D27ED8}"/>
              </a:ext>
            </a:extLst>
          </p:cNvPr>
          <p:cNvSpPr txBox="1"/>
          <p:nvPr/>
        </p:nvSpPr>
        <p:spPr>
          <a:xfrm>
            <a:off x="6921601" y="4759111"/>
            <a:ext cx="2085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Quit the </a:t>
            </a:r>
            <a:r>
              <a:rPr lang="en-US" sz="1400" dirty="0" err="1">
                <a:solidFill>
                  <a:srgbClr val="0070C0"/>
                </a:solidFill>
              </a:rPr>
              <a:t>SetDash</a:t>
            </a:r>
            <a:r>
              <a:rPr lang="en-US" sz="1400" dirty="0">
                <a:solidFill>
                  <a:srgbClr val="0070C0"/>
                </a:solidFill>
              </a:rPr>
              <a:t> setup program.</a:t>
            </a:r>
          </a:p>
          <a:p>
            <a:r>
              <a:rPr lang="en-US" sz="1400" dirty="0">
                <a:solidFill>
                  <a:srgbClr val="0070C0"/>
                </a:solidFill>
              </a:rPr>
              <a:t>You are now ready to write and run Python programs to control the Dash.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29FC69-0D26-C43D-5B56-6772A53150EB}"/>
              </a:ext>
            </a:extLst>
          </p:cNvPr>
          <p:cNvSpPr txBox="1"/>
          <p:nvPr/>
        </p:nvSpPr>
        <p:spPr>
          <a:xfrm>
            <a:off x="71234" y="839907"/>
            <a:ext cx="36724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Follow the steps below to put the necessary files onto your calculator and to pair your TI Bluetooth Adapter with a Dash.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8F51C90-C3E4-ED84-675C-775207B955C7}"/>
              </a:ext>
            </a:extLst>
          </p:cNvPr>
          <p:cNvCxnSpPr>
            <a:cxnSpLocks/>
          </p:cNvCxnSpPr>
          <p:nvPr/>
        </p:nvCxnSpPr>
        <p:spPr>
          <a:xfrm flipV="1">
            <a:off x="6289426" y="4048559"/>
            <a:ext cx="1514766" cy="7461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26EA1BF-C228-57F6-80DE-A257A53C45EE}"/>
              </a:ext>
            </a:extLst>
          </p:cNvPr>
          <p:cNvCxnSpPr>
            <a:cxnSpLocks/>
          </p:cNvCxnSpPr>
          <p:nvPr/>
        </p:nvCxnSpPr>
        <p:spPr>
          <a:xfrm flipV="1">
            <a:off x="6289426" y="2558844"/>
            <a:ext cx="1313344" cy="223583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397162E-F8A3-4F24-D9E2-C6D4E32F4E8B}"/>
              </a:ext>
            </a:extLst>
          </p:cNvPr>
          <p:cNvSpPr txBox="1"/>
          <p:nvPr/>
        </p:nvSpPr>
        <p:spPr>
          <a:xfrm>
            <a:off x="203810" y="3222809"/>
            <a:ext cx="26962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65142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768A1C-6E37-1EAE-7380-EF93B40691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7799" y="1058032"/>
            <a:ext cx="1533882" cy="25195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E4A26E-A9F4-EDF1-1521-9E00F944C2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295" y="2209800"/>
            <a:ext cx="3200400" cy="32228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Getting ready to run a Dash program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5520" y="978256"/>
            <a:ext cx="1981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Plug the Bluetooth Adapter that is paired with the Dash into the calculator. </a:t>
            </a:r>
          </a:p>
          <a:p>
            <a:endParaRPr lang="en-US" b="1" dirty="0">
              <a:solidFill>
                <a:srgbClr val="0070C0"/>
              </a:solidFill>
            </a:endParaRPr>
          </a:p>
          <a:p>
            <a:r>
              <a:rPr lang="en-US" b="1" dirty="0">
                <a:solidFill>
                  <a:srgbClr val="0070C0"/>
                </a:solidFill>
              </a:rPr>
              <a:t>You are now ready to run Python programs that control the Dash.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0740B07-BD52-1543-A948-86F1D1DEB03C}"/>
              </a:ext>
            </a:extLst>
          </p:cNvPr>
          <p:cNvCxnSpPr>
            <a:cxnSpLocks/>
          </p:cNvCxnSpPr>
          <p:nvPr/>
        </p:nvCxnSpPr>
        <p:spPr>
          <a:xfrm>
            <a:off x="418949" y="3821249"/>
            <a:ext cx="1729656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4E90345-9072-D64B-8ED1-571D4C8D60F8}"/>
              </a:ext>
            </a:extLst>
          </p:cNvPr>
          <p:cNvSpPr txBox="1"/>
          <p:nvPr/>
        </p:nvSpPr>
        <p:spPr>
          <a:xfrm>
            <a:off x="418949" y="990099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Make sure that your Dash is switched on.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30E7DD-30CF-B349-B9A2-4D458A03AE03}"/>
              </a:ext>
            </a:extLst>
          </p:cNvPr>
          <p:cNvSpPr txBox="1"/>
          <p:nvPr/>
        </p:nvSpPr>
        <p:spPr>
          <a:xfrm>
            <a:off x="109549" y="1067326"/>
            <a:ext cx="26962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7E2E78-2201-E046-B10C-8A9FBCB0AB08}"/>
              </a:ext>
            </a:extLst>
          </p:cNvPr>
          <p:cNvSpPr txBox="1"/>
          <p:nvPr/>
        </p:nvSpPr>
        <p:spPr>
          <a:xfrm>
            <a:off x="4652725" y="990099"/>
            <a:ext cx="26962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15365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228600"/>
            <a:ext cx="8915400" cy="990600"/>
          </a:xfrm>
        </p:spPr>
        <p:txBody>
          <a:bodyPr/>
          <a:lstStyle/>
          <a:p>
            <a:r>
              <a:rPr lang="en-US" sz="4000" dirty="0"/>
              <a:t>Creating a new TI-</a:t>
            </a:r>
            <a:r>
              <a:rPr lang="en-US" sz="4000" dirty="0" err="1"/>
              <a:t>Nspire</a:t>
            </a:r>
            <a:r>
              <a:rPr lang="en-US" sz="4000" dirty="0"/>
              <a:t> document</a:t>
            </a:r>
          </a:p>
        </p:txBody>
      </p:sp>
      <p:pic>
        <p:nvPicPr>
          <p:cNvPr id="5" name="Picture 4" descr="A screenshot of a calculator&#10;&#10;Description automatically generated">
            <a:extLst>
              <a:ext uri="{FF2B5EF4-FFF2-40B4-BE49-F238E27FC236}">
                <a16:creationId xmlns:a16="http://schemas.microsoft.com/office/drawing/2014/main" id="{6A652A9D-743D-414C-B920-3E7348745B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1363247"/>
            <a:ext cx="1827413" cy="2743201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F8B926-7017-E84E-8CE8-537D000B344D}"/>
              </a:ext>
            </a:extLst>
          </p:cNvPr>
          <p:cNvSpPr txBox="1"/>
          <p:nvPr/>
        </p:nvSpPr>
        <p:spPr>
          <a:xfrm>
            <a:off x="108308" y="4262735"/>
            <a:ext cx="21014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Press the </a:t>
            </a:r>
            <a:r>
              <a:rPr lang="en-US" sz="1200" b="1" dirty="0"/>
              <a:t>[home/on] </a:t>
            </a:r>
            <a:r>
              <a:rPr lang="en-US" sz="1200" dirty="0"/>
              <a:t>key to</a:t>
            </a:r>
          </a:p>
          <a:p>
            <a:r>
              <a:rPr lang="en-US" sz="1200" dirty="0"/>
              <a:t>display the home screen. </a:t>
            </a:r>
          </a:p>
          <a:p>
            <a:endParaRPr lang="en-US" sz="1200" b="1" dirty="0"/>
          </a:p>
          <a:p>
            <a:r>
              <a:rPr lang="en-US" sz="1200" b="1" dirty="0"/>
              <a:t>Note: </a:t>
            </a:r>
            <a:r>
              <a:rPr lang="en-US" sz="1200" dirty="0"/>
              <a:t>If you have a document open, pressing the </a:t>
            </a:r>
            <a:r>
              <a:rPr lang="en-US" sz="1200" b="1" dirty="0"/>
              <a:t>[home/on] </a:t>
            </a:r>
            <a:r>
              <a:rPr lang="en-US" sz="1200" dirty="0"/>
              <a:t>key repeatedly toggles between the home screen and the document.</a:t>
            </a:r>
          </a:p>
          <a:p>
            <a:endParaRPr lang="en-US" sz="1200" b="1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D558C21-CD5D-444F-B71E-41FF714459F9}"/>
              </a:ext>
            </a:extLst>
          </p:cNvPr>
          <p:cNvCxnSpPr>
            <a:cxnSpLocks/>
          </p:cNvCxnSpPr>
          <p:nvPr/>
        </p:nvCxnSpPr>
        <p:spPr>
          <a:xfrm>
            <a:off x="1219200" y="1439447"/>
            <a:ext cx="457200" cy="330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A37953F-649B-BA46-A5DA-AB06961DA89A}"/>
              </a:ext>
            </a:extLst>
          </p:cNvPr>
          <p:cNvSpPr txBox="1"/>
          <p:nvPr/>
        </p:nvSpPr>
        <p:spPr>
          <a:xfrm>
            <a:off x="2652873" y="3549533"/>
            <a:ext cx="2645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Use </a:t>
            </a:r>
            <a:r>
              <a:rPr lang="en-US" sz="1200" b="1" dirty="0"/>
              <a:t>arrow keys </a:t>
            </a:r>
            <a:r>
              <a:rPr lang="en-US" sz="1200" dirty="0"/>
              <a:t>and </a:t>
            </a:r>
            <a:r>
              <a:rPr lang="en-US" sz="1200" b="1" dirty="0"/>
              <a:t>[enter] </a:t>
            </a:r>
            <a:r>
              <a:rPr lang="en-US" sz="1200" dirty="0"/>
              <a:t>or</a:t>
            </a:r>
          </a:p>
          <a:p>
            <a:r>
              <a:rPr lang="en-US" sz="1200" dirty="0"/>
              <a:t>Press </a:t>
            </a:r>
            <a:r>
              <a:rPr lang="en-US" sz="1200" b="1" dirty="0"/>
              <a:t>[1] </a:t>
            </a:r>
            <a:r>
              <a:rPr lang="en-US" sz="1200" dirty="0"/>
              <a:t>to select 1 New document.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70056B-3BA4-E24D-B39B-3C78C9A739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5621" y="1316468"/>
            <a:ext cx="2906979" cy="21802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A2E2B07-546F-C242-B726-0ED35A9A1E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9866" y="1316468"/>
            <a:ext cx="2895600" cy="21717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6D10C43-C433-C749-8F0E-C93F0D270319}"/>
              </a:ext>
            </a:extLst>
          </p:cNvPr>
          <p:cNvSpPr txBox="1"/>
          <p:nvPr/>
        </p:nvSpPr>
        <p:spPr>
          <a:xfrm>
            <a:off x="5939866" y="3580971"/>
            <a:ext cx="2294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See next slide for steps to add </a:t>
            </a:r>
          </a:p>
          <a:p>
            <a:r>
              <a:rPr lang="en-US" sz="1200" dirty="0"/>
              <a:t>a program.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B246A6E-9936-5946-A0A5-CC00AA982817}"/>
              </a:ext>
            </a:extLst>
          </p:cNvPr>
          <p:cNvSpPr txBox="1"/>
          <p:nvPr/>
        </p:nvSpPr>
        <p:spPr>
          <a:xfrm>
            <a:off x="228600" y="992572"/>
            <a:ext cx="26962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A11466-D462-D444-9BFB-0C68195E4CBB}"/>
              </a:ext>
            </a:extLst>
          </p:cNvPr>
          <p:cNvSpPr txBox="1"/>
          <p:nvPr/>
        </p:nvSpPr>
        <p:spPr>
          <a:xfrm>
            <a:off x="2652873" y="980760"/>
            <a:ext cx="26962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C9E021-6FC6-E341-AD80-DEDF3AF7CABE}"/>
              </a:ext>
            </a:extLst>
          </p:cNvPr>
          <p:cNvSpPr txBox="1"/>
          <p:nvPr/>
        </p:nvSpPr>
        <p:spPr>
          <a:xfrm>
            <a:off x="5951877" y="992572"/>
            <a:ext cx="269626" cy="27699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56264801"/>
      </p:ext>
    </p:extLst>
  </p:cSld>
  <p:clrMapOvr>
    <a:masterClrMapping/>
  </p:clrMapOvr>
</p:sld>
</file>

<file path=ppt/theme/theme1.xml><?xml version="1.0" encoding="utf-8"?>
<a:theme xmlns:a="http://schemas.openxmlformats.org/drawingml/2006/main" name="1_ET_new">
  <a:themeElements>
    <a:clrScheme name="Custom 1">
      <a:dk1>
        <a:srgbClr val="525252"/>
      </a:dk1>
      <a:lt1>
        <a:srgbClr val="FFFFFF"/>
      </a:lt1>
      <a:dk2>
        <a:srgbClr val="000000"/>
      </a:dk2>
      <a:lt2>
        <a:srgbClr val="FFFFFF"/>
      </a:lt2>
      <a:accent1>
        <a:srgbClr val="D1282E"/>
      </a:accent1>
      <a:accent2>
        <a:srgbClr val="363636"/>
      </a:accent2>
      <a:accent3>
        <a:srgbClr val="888888"/>
      </a:accent3>
      <a:accent4>
        <a:srgbClr val="8064A2"/>
      </a:accent4>
      <a:accent5>
        <a:srgbClr val="4BACC6"/>
      </a:accent5>
      <a:accent6>
        <a:srgbClr val="F79646"/>
      </a:accent6>
      <a:hlink>
        <a:srgbClr val="1973B4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19684</TotalTime>
  <Words>3055</Words>
  <Application>Microsoft Macintosh PowerPoint</Application>
  <PresentationFormat>On-screen Show (4:3)</PresentationFormat>
  <Paragraphs>373</Paragraphs>
  <Slides>33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Lucida Grande</vt:lpstr>
      <vt:lpstr>1_ET_new</vt:lpstr>
      <vt:lpstr>Meet  Wonder Workshop™ Dash  with Geometry Challenges TI-Nspire CXII Python</vt:lpstr>
      <vt:lpstr>Meet the Wonder Workshop™ Dash</vt:lpstr>
      <vt:lpstr>Control the Dash using Python from the TI-Nspire CXII over Bluetooth Wireless</vt:lpstr>
      <vt:lpstr>Meet the Wonder Workshop™ Dash</vt:lpstr>
      <vt:lpstr>Dash orientation and virtual grid</vt:lpstr>
      <vt:lpstr>Draw with your Dash </vt:lpstr>
      <vt:lpstr>Setting up your calculator and TI Bluetooth adapter to run Dash Find step-by-step directions in the Getting Started Guide at education.ti.com/dash</vt:lpstr>
      <vt:lpstr>Getting ready to run a Dash program</vt:lpstr>
      <vt:lpstr>Creating a new TI-Nspire document</vt:lpstr>
      <vt:lpstr>Creating a Dash Program</vt:lpstr>
      <vt:lpstr>Running a Dash Program</vt:lpstr>
      <vt:lpstr>Editing a Dash Program</vt:lpstr>
      <vt:lpstr>Saving a TI-Nspire document file</vt:lpstr>
      <vt:lpstr>Copying and Pasting a Block of Code</vt:lpstr>
      <vt:lpstr>Opening an existing TI-Nspire document file</vt:lpstr>
      <vt:lpstr>Copying a Python Program</vt:lpstr>
      <vt:lpstr>Entry and Edit Tips</vt:lpstr>
      <vt:lpstr>Dash Module Menus</vt:lpstr>
      <vt:lpstr>MAKE IT MOVE!</vt:lpstr>
      <vt:lpstr>Have Dash make a sound</vt:lpstr>
      <vt:lpstr>Set the Dash color</vt:lpstr>
      <vt:lpstr>Explore angles</vt:lpstr>
      <vt:lpstr>Quick Math Reminders</vt:lpstr>
      <vt:lpstr>Quick Math Reminders</vt:lpstr>
      <vt:lpstr>Logic Challenge</vt:lpstr>
      <vt:lpstr>Logic Challenge</vt:lpstr>
      <vt:lpstr>Where can you go next with TI-Rover and Dash?</vt:lpstr>
      <vt:lpstr>Quick Math Reminders</vt:lpstr>
      <vt:lpstr>Logic Challenge 2</vt:lpstr>
      <vt:lpstr>Logic Challenge 2</vt:lpstr>
      <vt:lpstr>Logic Challenge 2 – example solution</vt:lpstr>
      <vt:lpstr>Logic Challenge 3</vt:lpstr>
      <vt:lpstr>Thank You  </vt:lpstr>
    </vt:vector>
  </TitlesOfParts>
  <Company>Texas Instruments Incorporated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Coding to</dc:title>
  <dc:creator>Brown, Curtis</dc:creator>
  <cp:lastModifiedBy>David Santucci</cp:lastModifiedBy>
  <cp:revision>460</cp:revision>
  <dcterms:created xsi:type="dcterms:W3CDTF">2017-10-17T15:34:02Z</dcterms:created>
  <dcterms:modified xsi:type="dcterms:W3CDTF">2023-01-04T15:47:42Z</dcterms:modified>
</cp:coreProperties>
</file>