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9" r:id="rId2"/>
    <p:sldId id="268"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7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1"/>
    <a:srgbClr val="0000FF"/>
    <a:srgbClr val="3773A5"/>
    <a:srgbClr val="3043FF"/>
    <a:srgbClr val="FE0000"/>
    <a:srgbClr val="FE8300"/>
    <a:srgbClr val="FEFF05"/>
    <a:srgbClr val="56565B"/>
    <a:srgbClr val="93D050"/>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266"/>
    <p:restoredTop sz="96197"/>
  </p:normalViewPr>
  <p:slideViewPr>
    <p:cSldViewPr snapToGrid="0" snapToObjects="1" showGuides="1">
      <p:cViewPr varScale="1">
        <p:scale>
          <a:sx n="77" d="100"/>
          <a:sy n="77" d="100"/>
        </p:scale>
        <p:origin x="5568" y="108"/>
      </p:cViewPr>
      <p:guideLst>
        <p:guide orient="horz" pos="3143"/>
        <p:guide pos="27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2463512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368569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17933828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4279396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363697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2262474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180435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365211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236749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3090185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dirty="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1CB82C65-0F59-054D-9CEF-770D77B8CD63}" type="datetimeFigureOut">
              <a:rPr lang="en-US" smtClean="0"/>
              <a:t>5/19/2023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689F49-3AFA-7240-A74F-14D31F04D789}" type="slidenum">
              <a:rPr lang="en-US" smtClean="0"/>
              <a:t>‹nr.›</a:t>
            </a:fld>
            <a:endParaRPr lang="en-US" dirty="0"/>
          </a:p>
        </p:txBody>
      </p:sp>
    </p:spTree>
    <p:extLst>
      <p:ext uri="{BB962C8B-B14F-4D97-AF65-F5344CB8AC3E}">
        <p14:creationId xmlns:p14="http://schemas.microsoft.com/office/powerpoint/2010/main" val="2931559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1CB82C65-0F59-054D-9CEF-770D77B8CD63}" type="datetimeFigureOut">
              <a:rPr lang="en-US" smtClean="0"/>
              <a:t>5/19/2023</a:t>
            </a:fld>
            <a:endParaRPr 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4689F49-3AFA-7240-A74F-14D31F04D789}" type="slidenum">
              <a:rPr lang="en-US" smtClean="0"/>
              <a:t>‹nr.›</a:t>
            </a:fld>
            <a:endParaRPr lang="en-US" dirty="0"/>
          </a:p>
        </p:txBody>
      </p:sp>
    </p:spTree>
    <p:extLst>
      <p:ext uri="{BB962C8B-B14F-4D97-AF65-F5344CB8AC3E}">
        <p14:creationId xmlns:p14="http://schemas.microsoft.com/office/powerpoint/2010/main" val="37200258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tiff"/></Relationships>
</file>

<file path=ppt/slides/_rels/slide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3.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D509AA3A-B5B7-5889-4FEB-E56974221B10}"/>
              </a:ext>
            </a:extLst>
          </p:cNvPr>
          <p:cNvSpPr/>
          <p:nvPr/>
        </p:nvSpPr>
        <p:spPr>
          <a:xfrm>
            <a:off x="-1" y="9423626"/>
            <a:ext cx="6751423" cy="3571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8" descr="ti_logo_powerpoint_1_line.png">
            <a:extLst>
              <a:ext uri="{FF2B5EF4-FFF2-40B4-BE49-F238E27FC236}">
                <a16:creationId xmlns:a16="http://schemas.microsoft.com/office/drawing/2014/main" id="{CB8D21B1-6D15-2B7A-2332-301AB2953397}"/>
              </a:ext>
            </a:extLst>
          </p:cNvPr>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5149397" y="9512043"/>
            <a:ext cx="1410879" cy="174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35" name="Group 34">
            <a:extLst>
              <a:ext uri="{FF2B5EF4-FFF2-40B4-BE49-F238E27FC236}">
                <a16:creationId xmlns:a16="http://schemas.microsoft.com/office/drawing/2014/main" id="{AA74E439-384D-1FF1-6DA0-EF24EFFA2B95}"/>
              </a:ext>
            </a:extLst>
          </p:cNvPr>
          <p:cNvGrpSpPr/>
          <p:nvPr/>
        </p:nvGrpSpPr>
        <p:grpSpPr>
          <a:xfrm>
            <a:off x="0" y="0"/>
            <a:ext cx="6858000" cy="745662"/>
            <a:chOff x="0" y="7065"/>
            <a:chExt cx="6858000" cy="745662"/>
          </a:xfrm>
        </p:grpSpPr>
        <p:sp>
          <p:nvSpPr>
            <p:cNvPr id="38" name="Rectangle 37">
              <a:extLst>
                <a:ext uri="{FF2B5EF4-FFF2-40B4-BE49-F238E27FC236}">
                  <a16:creationId xmlns:a16="http://schemas.microsoft.com/office/drawing/2014/main" id="{2E99737C-AD25-A2ED-055D-23E6B8EBD034}"/>
                </a:ext>
              </a:extLst>
            </p:cNvPr>
            <p:cNvSpPr/>
            <p:nvPr/>
          </p:nvSpPr>
          <p:spPr>
            <a:xfrm>
              <a:off x="0" y="7065"/>
              <a:ext cx="6858000" cy="7456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        Maak een Luidspreker</a:t>
              </a:r>
              <a:endParaRPr lang="nl-NL" sz="3200" b="1" dirty="0"/>
            </a:p>
          </p:txBody>
        </p:sp>
        <p:pic>
          <p:nvPicPr>
            <p:cNvPr id="39" name="Picture 38" descr="Text, logo&#10;&#10;Description automatically generated">
              <a:extLst>
                <a:ext uri="{FF2B5EF4-FFF2-40B4-BE49-F238E27FC236}">
                  <a16:creationId xmlns:a16="http://schemas.microsoft.com/office/drawing/2014/main" id="{91E00F00-4BDF-03A5-DBFB-FF49E06D67FC}"/>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6154399" y="59963"/>
              <a:ext cx="612396" cy="639865"/>
            </a:xfrm>
            <a:prstGeom prst="rect">
              <a:avLst/>
            </a:prstGeom>
          </p:spPr>
        </p:pic>
        <p:pic>
          <p:nvPicPr>
            <p:cNvPr id="40" name="Picture 39" descr="A picture containing drawing, light, food&#10;&#10;Description automatically generated">
              <a:extLst>
                <a:ext uri="{FF2B5EF4-FFF2-40B4-BE49-F238E27FC236}">
                  <a16:creationId xmlns:a16="http://schemas.microsoft.com/office/drawing/2014/main" id="{5A4B044D-85F9-1956-D879-EFBFF23E2D8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12274" y="29012"/>
              <a:ext cx="555864" cy="691470"/>
            </a:xfrm>
            <a:prstGeom prst="rect">
              <a:avLst/>
            </a:prstGeom>
          </p:spPr>
        </p:pic>
      </p:grpSp>
      <p:cxnSp>
        <p:nvCxnSpPr>
          <p:cNvPr id="33" name="Straight Connector 32">
            <a:extLst>
              <a:ext uri="{FF2B5EF4-FFF2-40B4-BE49-F238E27FC236}">
                <a16:creationId xmlns:a16="http://schemas.microsoft.com/office/drawing/2014/main" id="{72167397-7EA8-DE54-8E6C-887E798E01F2}"/>
              </a:ext>
            </a:extLst>
          </p:cNvPr>
          <p:cNvCxnSpPr>
            <a:cxnSpLocks/>
          </p:cNvCxnSpPr>
          <p:nvPr/>
        </p:nvCxnSpPr>
        <p:spPr>
          <a:xfrm flipH="1">
            <a:off x="-4818" y="1909319"/>
            <a:ext cx="675481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5CF2093-C9FB-E3A7-C327-67988A3819B8}"/>
              </a:ext>
            </a:extLst>
          </p:cNvPr>
          <p:cNvSpPr txBox="1"/>
          <p:nvPr/>
        </p:nvSpPr>
        <p:spPr>
          <a:xfrm>
            <a:off x="254146" y="1938356"/>
            <a:ext cx="3898404" cy="1431161"/>
          </a:xfrm>
          <a:prstGeom prst="rect">
            <a:avLst/>
          </a:prstGeom>
          <a:noFill/>
        </p:spPr>
        <p:txBody>
          <a:bodyPr wrap="square" rtlCol="0">
            <a:spAutoFit/>
          </a:bodyPr>
          <a:lstStyle/>
          <a:p>
            <a:r>
              <a:rPr lang="nl-NL" sz="1400" b="1" dirty="0">
                <a:solidFill>
                  <a:srgbClr val="3773A5"/>
                </a:solidFill>
              </a:rPr>
              <a:t>Breadboard </a:t>
            </a:r>
          </a:p>
          <a:p>
            <a:r>
              <a:rPr lang="nl-NL" sz="1200" dirty="0"/>
              <a:t>Om de luidspreker aan te sturen gebruiken we een breadboard, een plaatje waarop we de schakeling maken.</a:t>
            </a:r>
          </a:p>
          <a:p>
            <a:endParaRPr lang="nl-NL" sz="500" dirty="0"/>
          </a:p>
          <a:p>
            <a:pPr marL="266700" indent="-133350">
              <a:buFont typeface="Courier New" panose="02070309020205020404" pitchFamily="49" charset="0"/>
              <a:buChar char="o"/>
            </a:pPr>
            <a:r>
              <a:rPr lang="nl-NL" sz="1100" dirty="0"/>
              <a:t>Door de spleet in het midden wordt het board in twee helften verdeeld die los staan ven elkaar en precies hetzelfde doen. </a:t>
            </a:r>
          </a:p>
          <a:p>
            <a:pPr marL="171450" indent="-171450">
              <a:buFont typeface="Courier New" panose="02070309020205020404" pitchFamily="49" charset="0"/>
              <a:buChar char="o"/>
            </a:pPr>
            <a:endParaRPr lang="en-BE" sz="1100" dirty="0"/>
          </a:p>
        </p:txBody>
      </p:sp>
      <p:cxnSp>
        <p:nvCxnSpPr>
          <p:cNvPr id="51" name="Straight Connector 50">
            <a:extLst>
              <a:ext uri="{FF2B5EF4-FFF2-40B4-BE49-F238E27FC236}">
                <a16:creationId xmlns:a16="http://schemas.microsoft.com/office/drawing/2014/main" id="{3719DE33-57A2-1482-BBFD-1620E06AE81B}"/>
              </a:ext>
            </a:extLst>
          </p:cNvPr>
          <p:cNvCxnSpPr>
            <a:cxnSpLocks/>
          </p:cNvCxnSpPr>
          <p:nvPr/>
        </p:nvCxnSpPr>
        <p:spPr>
          <a:xfrm flipH="1">
            <a:off x="-12703" y="4263686"/>
            <a:ext cx="675481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8BC730C1-945D-06D1-83A8-29C628BEDA85}"/>
              </a:ext>
            </a:extLst>
          </p:cNvPr>
          <p:cNvSpPr txBox="1"/>
          <p:nvPr/>
        </p:nvSpPr>
        <p:spPr>
          <a:xfrm>
            <a:off x="264942" y="766472"/>
            <a:ext cx="6338420" cy="1092607"/>
          </a:xfrm>
          <a:prstGeom prst="rect">
            <a:avLst/>
          </a:prstGeom>
          <a:noFill/>
        </p:spPr>
        <p:txBody>
          <a:bodyPr wrap="square" rtlCol="0">
            <a:spAutoFit/>
          </a:bodyPr>
          <a:lstStyle/>
          <a:p>
            <a:r>
              <a:rPr lang="nl-NL" sz="1200" b="1" dirty="0"/>
              <a:t>Geluid is een trilling, een hoorbare verandering van de luchtdruk  Een luidspreker is een apparaat waarmee elektrische signalen worden omgezet in geluid d.m.v. een elektrische stroom door een spoel in een constant magnetisch veld. De spoel is bevestigd aan een luidsprekerconus, in ons geval een bekertje, die gaat trillen. </a:t>
            </a:r>
          </a:p>
          <a:p>
            <a:endParaRPr lang="nl-NL" sz="500" b="1" dirty="0"/>
          </a:p>
          <a:p>
            <a:r>
              <a:rPr lang="nl-NL" sz="1200" b="1" dirty="0"/>
              <a:t>Open het document Luidspreker.tns in de map Unfold.</a:t>
            </a:r>
          </a:p>
        </p:txBody>
      </p:sp>
      <p:sp>
        <p:nvSpPr>
          <p:cNvPr id="34" name="TextBox 33">
            <a:extLst>
              <a:ext uri="{FF2B5EF4-FFF2-40B4-BE49-F238E27FC236}">
                <a16:creationId xmlns:a16="http://schemas.microsoft.com/office/drawing/2014/main" id="{AF24BEB8-602D-118D-996D-AA253308FA70}"/>
              </a:ext>
            </a:extLst>
          </p:cNvPr>
          <p:cNvSpPr txBox="1"/>
          <p:nvPr/>
        </p:nvSpPr>
        <p:spPr>
          <a:xfrm>
            <a:off x="264942" y="4346763"/>
            <a:ext cx="3459770" cy="5278368"/>
          </a:xfrm>
          <a:prstGeom prst="rect">
            <a:avLst/>
          </a:prstGeom>
          <a:noFill/>
        </p:spPr>
        <p:txBody>
          <a:bodyPr wrap="square" rtlCol="0">
            <a:spAutoFit/>
          </a:bodyPr>
          <a:lstStyle/>
          <a:p>
            <a:r>
              <a:rPr lang="nl-NL" sz="1400" b="1" dirty="0">
                <a:solidFill>
                  <a:srgbClr val="3773A5"/>
                </a:solidFill>
              </a:rPr>
              <a:t>Het maken van een luidspreker </a:t>
            </a:r>
            <a:endParaRPr lang="nl-NL" sz="1200" b="1" dirty="0">
              <a:solidFill>
                <a:srgbClr val="3773A5"/>
              </a:solidFill>
            </a:endParaRPr>
          </a:p>
          <a:p>
            <a:pPr marL="228600" lvl="0" indent="-228600">
              <a:buFont typeface="+mj-lt"/>
              <a:buAutoNum type="arabicPeriod"/>
            </a:pPr>
            <a:r>
              <a:rPr lang="nl-NL" sz="1200" dirty="0"/>
              <a:t>Wikkel ongeveer 2 meter magneetdraad strak om een rietje (ongeveer 8 cm). Laat aan beide einden ongeveer 10 cm vrij en schuur van de uiteinden 1 cm van de coating weg.</a:t>
            </a:r>
          </a:p>
          <a:p>
            <a:pPr marL="228600" lvl="0" indent="-228600">
              <a:buFont typeface="+mj-lt"/>
              <a:buAutoNum type="arabicPeriod"/>
            </a:pPr>
            <a:endParaRPr lang="en-BE" sz="500" dirty="0"/>
          </a:p>
          <a:p>
            <a:pPr marL="228600" lvl="0" indent="-228600">
              <a:buFont typeface="+mj-lt"/>
              <a:buAutoNum type="arabicPeriod"/>
            </a:pPr>
            <a:r>
              <a:rPr lang="nl-NL" sz="1200" dirty="0"/>
              <a:t>Steek de transistor (zwart blokje) in het breadboard (plankje met gaatjes). Let op dat ieder pootje in een ander rijnummer zit. Het metalen plaatje van de transistor is de achterkant, de tekst staat op de voorkant.</a:t>
            </a:r>
          </a:p>
          <a:p>
            <a:pPr marL="228600" lvl="0" indent="-228600">
              <a:buFont typeface="+mj-lt"/>
              <a:buAutoNum type="arabicPeriod"/>
            </a:pPr>
            <a:endParaRPr lang="en-BE" sz="500" dirty="0"/>
          </a:p>
          <a:p>
            <a:pPr marL="228600" lvl="0" indent="-228600">
              <a:buFont typeface="+mj-lt"/>
              <a:buAutoNum type="arabicPeriod"/>
            </a:pPr>
            <a:r>
              <a:rPr lang="nl-NL" sz="1200" dirty="0"/>
              <a:t>Verbind de linkerpoot van de transistor met de BB1 poort van de TI-Innovator Hub, de middelste met de spoel de je gemaakt hebt, en de rechter met een blauwe lijn op het board.</a:t>
            </a:r>
          </a:p>
          <a:p>
            <a:pPr marL="228600" lvl="0" indent="-228600">
              <a:buFont typeface="+mj-lt"/>
              <a:buAutoNum type="arabicPeriod"/>
            </a:pPr>
            <a:endParaRPr lang="nl-NL" sz="500" dirty="0"/>
          </a:p>
          <a:p>
            <a:pPr marL="228600" lvl="0" indent="-228600">
              <a:buFont typeface="+mj-lt"/>
              <a:buAutoNum type="arabicPeriod"/>
            </a:pPr>
            <a:r>
              <a:rPr lang="nl-NL" sz="1200" dirty="0"/>
              <a:t>Verbind nu diezelfde blauwe lijn van het board met een aarde-contact op de TI-Innovator Hub.</a:t>
            </a:r>
            <a:endParaRPr lang="en-BE" sz="1200" dirty="0"/>
          </a:p>
          <a:p>
            <a:pPr marL="228600" lvl="0" indent="-228600">
              <a:buFont typeface="+mj-lt"/>
              <a:buAutoNum type="arabicPeriod"/>
            </a:pPr>
            <a:endParaRPr lang="en-BE" sz="500" dirty="0"/>
          </a:p>
          <a:p>
            <a:pPr marL="228600" lvl="0" indent="-228600">
              <a:buFont typeface="+mj-lt"/>
              <a:buAutoNum type="arabicPeriod"/>
            </a:pPr>
            <a:r>
              <a:rPr lang="nl-NL" sz="1200" dirty="0"/>
              <a:t>Verbind het andere uiteinde van de spoel met een rode lijn op het board.</a:t>
            </a:r>
            <a:endParaRPr lang="en-BE" sz="1200" dirty="0"/>
          </a:p>
          <a:p>
            <a:pPr marL="228600" lvl="0" indent="-228600">
              <a:buFont typeface="+mj-lt"/>
              <a:buAutoNum type="arabicPeriod"/>
            </a:pPr>
            <a:endParaRPr lang="en-BE" sz="500" dirty="0"/>
          </a:p>
          <a:p>
            <a:pPr marL="228600" lvl="0" indent="-228600">
              <a:buFont typeface="+mj-lt"/>
              <a:buAutoNum type="arabicPeriod"/>
            </a:pPr>
            <a:r>
              <a:rPr lang="nl-NL" sz="1200" dirty="0"/>
              <a:t>Verbind de batterijen met het board: rood op + en zwart op -.</a:t>
            </a:r>
            <a:endParaRPr lang="en-BE" sz="1200" dirty="0"/>
          </a:p>
          <a:p>
            <a:pPr marL="228600" lvl="0" indent="-228600">
              <a:buFont typeface="+mj-lt"/>
              <a:buAutoNum type="arabicPeriod"/>
            </a:pPr>
            <a:endParaRPr lang="en-BE" sz="500" dirty="0"/>
          </a:p>
          <a:p>
            <a:pPr marL="228600" lvl="0" indent="-228600">
              <a:buFont typeface="+mj-lt"/>
              <a:buAutoNum type="arabicPeriod"/>
            </a:pPr>
            <a:r>
              <a:rPr lang="nl-NL" sz="1200" dirty="0"/>
              <a:t>Maak de luidspreker af met een spijker, bekertje en magneet.</a:t>
            </a:r>
          </a:p>
          <a:p>
            <a:pPr marL="228600" lvl="0" indent="-228600">
              <a:buFont typeface="+mj-lt"/>
              <a:buAutoNum type="arabicPeriod"/>
            </a:pPr>
            <a:endParaRPr lang="nl-NL" sz="500" dirty="0"/>
          </a:p>
          <a:p>
            <a:pPr marL="228600" lvl="0" indent="-228600">
              <a:buFont typeface="+mj-lt"/>
              <a:buAutoNum type="arabicPeriod"/>
            </a:pPr>
            <a:r>
              <a:rPr lang="nl-NL" sz="1200" dirty="0"/>
              <a:t>Verbind de TI-Innovator Hub met de handheld: uiteinde A in de handheld, uiteinde B in de Hub.</a:t>
            </a:r>
          </a:p>
        </p:txBody>
      </p:sp>
      <p:pic>
        <p:nvPicPr>
          <p:cNvPr id="2" name="Picture 2" descr="How to Use a Breadboard - Робикс кружок робототехники">
            <a:extLst>
              <a:ext uri="{FF2B5EF4-FFF2-40B4-BE49-F238E27FC236}">
                <a16:creationId xmlns:a16="http://schemas.microsoft.com/office/drawing/2014/main" id="{7701603A-9868-6336-8A10-477C81AECB71}"/>
              </a:ext>
            </a:extLst>
          </p:cNvPr>
          <p:cNvPicPr>
            <a:picLocks noChangeAspect="1" noChangeArrowheads="1"/>
          </p:cNvPicPr>
          <p:nvPr/>
        </p:nvPicPr>
        <p:blipFill rotWithShape="1">
          <a:blip r:embed="rId5">
            <a:extLst>
              <a:ext uri="{28A0092B-C50C-407E-A947-70E740481C1C}">
                <a14:useLocalDpi xmlns:a14="http://schemas.microsoft.com/office/drawing/2010/main"/>
              </a:ext>
            </a:extLst>
          </a:blip>
          <a:srcRect/>
          <a:stretch/>
        </p:blipFill>
        <p:spPr bwMode="auto">
          <a:xfrm>
            <a:off x="4222432" y="2179820"/>
            <a:ext cx="2361138" cy="1219500"/>
          </a:xfrm>
          <a:prstGeom prst="rect">
            <a:avLst/>
          </a:prstGeom>
          <a:noFill/>
          <a:extLst>
            <a:ext uri="{909E8E84-426E-40DD-AFC4-6F175D3DCCD1}">
              <a14:hiddenFill xmlns:a14="http://schemas.microsoft.com/office/drawing/2010/main">
                <a:solidFill>
                  <a:srgbClr val="FFFFFF"/>
                </a:solidFill>
              </a14:hiddenFill>
            </a:ext>
          </a:extLst>
        </p:spPr>
      </p:pic>
      <p:sp>
        <p:nvSpPr>
          <p:cNvPr id="37" name="TextBox 36">
            <a:extLst>
              <a:ext uri="{FF2B5EF4-FFF2-40B4-BE49-F238E27FC236}">
                <a16:creationId xmlns:a16="http://schemas.microsoft.com/office/drawing/2014/main" id="{CAA40A54-F0A7-42DE-3EE3-4B89D6066A53}"/>
              </a:ext>
            </a:extLst>
          </p:cNvPr>
          <p:cNvSpPr txBox="1"/>
          <p:nvPr/>
        </p:nvSpPr>
        <p:spPr>
          <a:xfrm>
            <a:off x="254145" y="3159454"/>
            <a:ext cx="6306131" cy="1015663"/>
          </a:xfrm>
          <a:prstGeom prst="rect">
            <a:avLst/>
          </a:prstGeom>
          <a:noFill/>
        </p:spPr>
        <p:txBody>
          <a:bodyPr wrap="square" rtlCol="0">
            <a:spAutoFit/>
          </a:bodyPr>
          <a:lstStyle/>
          <a:p>
            <a:pPr marL="266700" indent="-133350">
              <a:buFont typeface="Courier New" panose="02070309020205020404" pitchFamily="49" charset="0"/>
              <a:buChar char="o"/>
            </a:pPr>
            <a:r>
              <a:rPr lang="nl-NL" sz="1100" dirty="0"/>
              <a:t>Per halve rij zijn de gaatjes ook met elkaar verbonden: </a:t>
            </a:r>
            <a:br>
              <a:rPr lang="nl-NL" sz="1100" dirty="0"/>
            </a:br>
            <a:r>
              <a:rPr lang="nl-NL" sz="1100" dirty="0"/>
              <a:t>b.v. 1a = 1b = 1c = 1d = 1e.</a:t>
            </a:r>
          </a:p>
          <a:p>
            <a:pPr marL="266700" indent="-133350">
              <a:buFont typeface="Courier New" panose="02070309020205020404" pitchFamily="49" charset="0"/>
              <a:buChar char="o"/>
            </a:pPr>
            <a:endParaRPr lang="nl-NL" sz="500" dirty="0"/>
          </a:p>
          <a:p>
            <a:pPr marL="266700" indent="-133350">
              <a:buFont typeface="Courier New" panose="02070309020205020404" pitchFamily="49" charset="0"/>
              <a:buChar char="o"/>
            </a:pPr>
            <a:r>
              <a:rPr lang="nl-NL" sz="1100" dirty="0"/>
              <a:t>Aan de zijkant van het board staat een blauwe lijn. Alle gaatjes hierlangs zijn met elkaar verbonden. Hier sluit je altijd de negatieve pool van je spanningsbron op aan. De gaatjes lang de rode lijn zijn voor de positieve pool.</a:t>
            </a:r>
            <a:endParaRPr lang="en-BE" sz="1100"/>
          </a:p>
        </p:txBody>
      </p:sp>
      <p:grpSp>
        <p:nvGrpSpPr>
          <p:cNvPr id="4" name="Group 3">
            <a:extLst>
              <a:ext uri="{FF2B5EF4-FFF2-40B4-BE49-F238E27FC236}">
                <a16:creationId xmlns:a16="http://schemas.microsoft.com/office/drawing/2014/main" id="{8EFD8C5B-01D5-DB0B-A706-7D09EF324746}"/>
              </a:ext>
            </a:extLst>
          </p:cNvPr>
          <p:cNvGrpSpPr/>
          <p:nvPr/>
        </p:nvGrpSpPr>
        <p:grpSpPr>
          <a:xfrm>
            <a:off x="3679552" y="4642969"/>
            <a:ext cx="3098753" cy="3196753"/>
            <a:chOff x="3679552" y="4613778"/>
            <a:chExt cx="3098753" cy="3196753"/>
          </a:xfrm>
        </p:grpSpPr>
        <p:pic>
          <p:nvPicPr>
            <p:cNvPr id="42" name="Afbeelding 2" descr="P_Unit-1">
              <a:extLst>
                <a:ext uri="{FF2B5EF4-FFF2-40B4-BE49-F238E27FC236}">
                  <a16:creationId xmlns:a16="http://schemas.microsoft.com/office/drawing/2014/main" id="{0D543C65-29C3-7660-CAB9-85A554B255D1}"/>
                </a:ext>
              </a:extLst>
            </p:cNvPr>
            <p:cNvPicPr>
              <a:picLocks noChangeAspect="1"/>
            </p:cNvPicPr>
            <p:nvPr/>
          </p:nvPicPr>
          <p:blipFill rotWithShape="1">
            <a:blip r:embed="rId6" cstate="print">
              <a:extLst>
                <a:ext uri="{28A0092B-C50C-407E-A947-70E740481C1C}">
                  <a14:useLocalDpi xmlns:a14="http://schemas.microsoft.com/office/drawing/2010/main"/>
                </a:ext>
              </a:extLst>
            </a:blip>
            <a:srcRect r="5477"/>
            <a:stretch/>
          </p:blipFill>
          <p:spPr bwMode="auto">
            <a:xfrm>
              <a:off x="3679552" y="4613778"/>
              <a:ext cx="3098753" cy="3196753"/>
            </a:xfrm>
            <a:prstGeom prst="rect">
              <a:avLst/>
            </a:prstGeom>
            <a:noFill/>
            <a:ln>
              <a:noFill/>
            </a:ln>
          </p:spPr>
        </p:pic>
        <p:sp>
          <p:nvSpPr>
            <p:cNvPr id="3" name="Rectangle 2">
              <a:extLst>
                <a:ext uri="{FF2B5EF4-FFF2-40B4-BE49-F238E27FC236}">
                  <a16:creationId xmlns:a16="http://schemas.microsoft.com/office/drawing/2014/main" id="{EE4DAF43-4708-3F18-B7A9-E438F326FFB6}"/>
                </a:ext>
              </a:extLst>
            </p:cNvPr>
            <p:cNvSpPr/>
            <p:nvPr/>
          </p:nvSpPr>
          <p:spPr>
            <a:xfrm>
              <a:off x="4448532" y="7552146"/>
              <a:ext cx="557317" cy="1883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A49C446C-91E9-043E-9281-C5E490F81E55}"/>
                </a:ext>
              </a:extLst>
            </p:cNvPr>
            <p:cNvSpPr/>
            <p:nvPr/>
          </p:nvSpPr>
          <p:spPr>
            <a:xfrm>
              <a:off x="6256197" y="6456425"/>
              <a:ext cx="485914" cy="1279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0" name="TextBox 19">
            <a:extLst>
              <a:ext uri="{FF2B5EF4-FFF2-40B4-BE49-F238E27FC236}">
                <a16:creationId xmlns:a16="http://schemas.microsoft.com/office/drawing/2014/main" id="{EA10F927-F38C-18EC-4364-34E7ABBBDD12}"/>
              </a:ext>
            </a:extLst>
          </p:cNvPr>
          <p:cNvSpPr txBox="1"/>
          <p:nvPr/>
        </p:nvSpPr>
        <p:spPr>
          <a:xfrm>
            <a:off x="8389" y="9445049"/>
            <a:ext cx="444352" cy="307777"/>
          </a:xfrm>
          <a:prstGeom prst="rect">
            <a:avLst/>
          </a:prstGeom>
          <a:noFill/>
        </p:spPr>
        <p:txBody>
          <a:bodyPr wrap="none" rtlCol="0">
            <a:spAutoFit/>
          </a:bodyPr>
          <a:lstStyle/>
          <a:p>
            <a:r>
              <a:rPr lang="en-US" sz="1400" b="1" dirty="0">
                <a:solidFill>
                  <a:srgbClr val="FF0000"/>
                </a:solidFill>
              </a:rPr>
              <a:t>1/2</a:t>
            </a:r>
          </a:p>
        </p:txBody>
      </p:sp>
    </p:spTree>
    <p:extLst>
      <p:ext uri="{BB962C8B-B14F-4D97-AF65-F5344CB8AC3E}">
        <p14:creationId xmlns:p14="http://schemas.microsoft.com/office/powerpoint/2010/main" val="341093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3" name="Group 62">
            <a:extLst>
              <a:ext uri="{FF2B5EF4-FFF2-40B4-BE49-F238E27FC236}">
                <a16:creationId xmlns:a16="http://schemas.microsoft.com/office/drawing/2014/main" id="{CD2FF4ED-DC50-6C88-1BA9-06044506280F}"/>
              </a:ext>
            </a:extLst>
          </p:cNvPr>
          <p:cNvGrpSpPr>
            <a:grpSpLocks noChangeAspect="1"/>
          </p:cNvGrpSpPr>
          <p:nvPr/>
        </p:nvGrpSpPr>
        <p:grpSpPr>
          <a:xfrm>
            <a:off x="4233371" y="7965886"/>
            <a:ext cx="1953023" cy="170020"/>
            <a:chOff x="1706241" y="65314"/>
            <a:chExt cx="8788698" cy="765098"/>
          </a:xfrm>
        </p:grpSpPr>
        <p:sp>
          <p:nvSpPr>
            <p:cNvPr id="65" name="Rectangle 64">
              <a:extLst>
                <a:ext uri="{FF2B5EF4-FFF2-40B4-BE49-F238E27FC236}">
                  <a16:creationId xmlns:a16="http://schemas.microsoft.com/office/drawing/2014/main" id="{37F90488-AC4B-3246-1620-22C8C8CFD0B0}"/>
                </a:ext>
              </a:extLst>
            </p:cNvPr>
            <p:cNvSpPr/>
            <p:nvPr/>
          </p:nvSpPr>
          <p:spPr>
            <a:xfrm>
              <a:off x="1706241" y="65314"/>
              <a:ext cx="1159863" cy="7522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sp>
          <p:nvSpPr>
            <p:cNvPr id="66" name="Rectangle 65">
              <a:extLst>
                <a:ext uri="{FF2B5EF4-FFF2-40B4-BE49-F238E27FC236}">
                  <a16:creationId xmlns:a16="http://schemas.microsoft.com/office/drawing/2014/main" id="{ADCCA3D2-F85B-63B7-2A2B-563E76EFBD7A}"/>
                </a:ext>
              </a:extLst>
            </p:cNvPr>
            <p:cNvSpPr/>
            <p:nvPr/>
          </p:nvSpPr>
          <p:spPr>
            <a:xfrm>
              <a:off x="8725923" y="78198"/>
              <a:ext cx="1769016" cy="75221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E"/>
            </a:p>
          </p:txBody>
        </p:sp>
      </p:grpSp>
      <p:sp>
        <p:nvSpPr>
          <p:cNvPr id="19" name="Rectangle 18">
            <a:extLst>
              <a:ext uri="{FF2B5EF4-FFF2-40B4-BE49-F238E27FC236}">
                <a16:creationId xmlns:a16="http://schemas.microsoft.com/office/drawing/2014/main" id="{D509AA3A-B5B7-5889-4FEB-E56974221B10}"/>
              </a:ext>
            </a:extLst>
          </p:cNvPr>
          <p:cNvSpPr/>
          <p:nvPr/>
        </p:nvSpPr>
        <p:spPr>
          <a:xfrm>
            <a:off x="-1" y="9423626"/>
            <a:ext cx="6751423" cy="35719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8" descr="ti_logo_powerpoint_1_line.png">
            <a:extLst>
              <a:ext uri="{FF2B5EF4-FFF2-40B4-BE49-F238E27FC236}">
                <a16:creationId xmlns:a16="http://schemas.microsoft.com/office/drawing/2014/main" id="{CB8D21B1-6D15-2B7A-2332-301AB2953397}"/>
              </a:ext>
            </a:extLst>
          </p:cNvPr>
          <p:cNvPicPr>
            <a:picLocks noChangeAspect="1"/>
          </p:cNvPicPr>
          <p:nvPr/>
        </p:nvPicPr>
        <p:blipFill>
          <a:blip r:embed="rId2" cstate="print">
            <a:extLst>
              <a:ext uri="{28A0092B-C50C-407E-A947-70E740481C1C}">
                <a14:useLocalDpi xmlns:a14="http://schemas.microsoft.com/office/drawing/2010/main"/>
              </a:ext>
            </a:extLst>
          </a:blip>
          <a:srcRect/>
          <a:stretch>
            <a:fillRect/>
          </a:stretch>
        </p:blipFill>
        <p:spPr bwMode="auto">
          <a:xfrm>
            <a:off x="5149397" y="9512043"/>
            <a:ext cx="1410879" cy="1744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nvGrpSpPr>
          <p:cNvPr id="35" name="Group 34">
            <a:extLst>
              <a:ext uri="{FF2B5EF4-FFF2-40B4-BE49-F238E27FC236}">
                <a16:creationId xmlns:a16="http://schemas.microsoft.com/office/drawing/2014/main" id="{AA74E439-384D-1FF1-6DA0-EF24EFFA2B95}"/>
              </a:ext>
            </a:extLst>
          </p:cNvPr>
          <p:cNvGrpSpPr/>
          <p:nvPr/>
        </p:nvGrpSpPr>
        <p:grpSpPr>
          <a:xfrm>
            <a:off x="0" y="0"/>
            <a:ext cx="6858000" cy="745662"/>
            <a:chOff x="0" y="7065"/>
            <a:chExt cx="6858000" cy="745662"/>
          </a:xfrm>
        </p:grpSpPr>
        <p:sp>
          <p:nvSpPr>
            <p:cNvPr id="38" name="Rectangle 37">
              <a:extLst>
                <a:ext uri="{FF2B5EF4-FFF2-40B4-BE49-F238E27FC236}">
                  <a16:creationId xmlns:a16="http://schemas.microsoft.com/office/drawing/2014/main" id="{2E99737C-AD25-A2ED-055D-23E6B8EBD034}"/>
                </a:ext>
              </a:extLst>
            </p:cNvPr>
            <p:cNvSpPr/>
            <p:nvPr/>
          </p:nvSpPr>
          <p:spPr>
            <a:xfrm>
              <a:off x="0" y="7065"/>
              <a:ext cx="6858000" cy="745662"/>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t>        Maak een Luidspreker</a:t>
              </a:r>
              <a:endParaRPr lang="nl-NL" sz="3200" b="1" dirty="0"/>
            </a:p>
          </p:txBody>
        </p:sp>
        <p:pic>
          <p:nvPicPr>
            <p:cNvPr id="39" name="Picture 38" descr="Text, logo&#10;&#10;Description automatically generated">
              <a:extLst>
                <a:ext uri="{FF2B5EF4-FFF2-40B4-BE49-F238E27FC236}">
                  <a16:creationId xmlns:a16="http://schemas.microsoft.com/office/drawing/2014/main" id="{91E00F00-4BDF-03A5-DBFB-FF49E06D67FC}"/>
                </a:ext>
              </a:extLst>
            </p:cNvPr>
            <p:cNvPicPr>
              <a:picLocks noChangeAspect="1"/>
            </p:cNvPicPr>
            <p:nvPr/>
          </p:nvPicPr>
          <p:blipFill rotWithShape="1">
            <a:blip r:embed="rId3">
              <a:extLst>
                <a:ext uri="{28A0092B-C50C-407E-A947-70E740481C1C}">
                  <a14:useLocalDpi xmlns:a14="http://schemas.microsoft.com/office/drawing/2010/main"/>
                </a:ext>
              </a:extLst>
            </a:blip>
            <a:srcRect/>
            <a:stretch/>
          </p:blipFill>
          <p:spPr>
            <a:xfrm>
              <a:off x="6154399" y="59963"/>
              <a:ext cx="612396" cy="639865"/>
            </a:xfrm>
            <a:prstGeom prst="rect">
              <a:avLst/>
            </a:prstGeom>
          </p:spPr>
        </p:pic>
        <p:pic>
          <p:nvPicPr>
            <p:cNvPr id="40" name="Picture 39" descr="A picture containing drawing, light, food&#10;&#10;Description automatically generated">
              <a:extLst>
                <a:ext uri="{FF2B5EF4-FFF2-40B4-BE49-F238E27FC236}">
                  <a16:creationId xmlns:a16="http://schemas.microsoft.com/office/drawing/2014/main" id="{5A4B044D-85F9-1956-D879-EFBFF23E2D85}"/>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112274" y="29012"/>
              <a:ext cx="555864" cy="691470"/>
            </a:xfrm>
            <a:prstGeom prst="rect">
              <a:avLst/>
            </a:prstGeom>
          </p:spPr>
        </p:pic>
      </p:grpSp>
      <p:sp>
        <p:nvSpPr>
          <p:cNvPr id="48" name="Tekstvak 6">
            <a:extLst>
              <a:ext uri="{FF2B5EF4-FFF2-40B4-BE49-F238E27FC236}">
                <a16:creationId xmlns:a16="http://schemas.microsoft.com/office/drawing/2014/main" id="{8F1309A7-83E4-4CC9-2FC4-A95FE3069D67}"/>
              </a:ext>
            </a:extLst>
          </p:cNvPr>
          <p:cNvSpPr txBox="1"/>
          <p:nvPr/>
        </p:nvSpPr>
        <p:spPr>
          <a:xfrm>
            <a:off x="339257" y="886318"/>
            <a:ext cx="3420820" cy="1569660"/>
          </a:xfrm>
          <a:prstGeom prst="rect">
            <a:avLst/>
          </a:prstGeom>
          <a:noFill/>
        </p:spPr>
        <p:txBody>
          <a:bodyPr wrap="square" rtlCol="0">
            <a:spAutoFit/>
          </a:bodyPr>
          <a:lstStyle/>
          <a:p>
            <a:r>
              <a:rPr lang="nl-NL" sz="1400" b="1" dirty="0">
                <a:solidFill>
                  <a:srgbClr val="3773A5"/>
                </a:solidFill>
              </a:rPr>
              <a:t>Geluid maken</a:t>
            </a:r>
            <a:endParaRPr lang="nl-NL" sz="1400" dirty="0"/>
          </a:p>
          <a:p>
            <a:r>
              <a:rPr lang="nl-NL" sz="1200" dirty="0"/>
              <a:t>Run het programma toon.py op pagina 1.1.</a:t>
            </a:r>
          </a:p>
          <a:p>
            <a:endParaRPr lang="nl-NL" sz="500" dirty="0"/>
          </a:p>
          <a:p>
            <a:r>
              <a:rPr lang="nl-NL" sz="1200" dirty="0"/>
              <a:t>Het programma vraagt 3 keer om een frequentie, b.v. tussen 100 Hz en 600 Hz. Die input wordt omgezet in een integer, een geheel getal.</a:t>
            </a:r>
          </a:p>
          <a:p>
            <a:endParaRPr lang="nl-NL" sz="500" dirty="0"/>
          </a:p>
          <a:p>
            <a:r>
              <a:rPr lang="nl-NL" sz="1200" dirty="0"/>
              <a:t>Met sound.tone wordt de toon gespeeld en dit gedurende 2 seconden.</a:t>
            </a:r>
          </a:p>
        </p:txBody>
      </p:sp>
      <p:sp>
        <p:nvSpPr>
          <p:cNvPr id="49" name="Rechthoek 6">
            <a:extLst>
              <a:ext uri="{FF2B5EF4-FFF2-40B4-BE49-F238E27FC236}">
                <a16:creationId xmlns:a16="http://schemas.microsoft.com/office/drawing/2014/main" id="{1C7302D0-476C-06E1-1D0D-ED2EAC0A30B8}"/>
              </a:ext>
            </a:extLst>
          </p:cNvPr>
          <p:cNvSpPr/>
          <p:nvPr/>
        </p:nvSpPr>
        <p:spPr>
          <a:xfrm>
            <a:off x="3959255" y="1067079"/>
            <a:ext cx="2703500" cy="1184940"/>
          </a:xfrm>
          <a:prstGeom prst="rect">
            <a:avLst/>
          </a:prstGeom>
        </p:spPr>
        <p:txBody>
          <a:bodyPr wrap="square">
            <a:spAutoFit/>
          </a:bodyPr>
          <a:lstStyle/>
          <a:p>
            <a:r>
              <a:rPr lang="nl-NL" sz="1100" dirty="0">
                <a:solidFill>
                  <a:srgbClr val="0000FF"/>
                </a:solidFill>
                <a:ea typeface="Times New Roman" panose="02020603050405020304" pitchFamily="18" charset="0"/>
              </a:rPr>
              <a:t>from</a:t>
            </a:r>
            <a:r>
              <a:rPr lang="nl-NL" sz="1100" dirty="0"/>
              <a:t> microbit </a:t>
            </a:r>
            <a:r>
              <a:rPr lang="nl-NL" sz="1100" dirty="0">
                <a:solidFill>
                  <a:srgbClr val="0000FF"/>
                </a:solidFill>
                <a:ea typeface="Times New Roman" panose="02020603050405020304" pitchFamily="18" charset="0"/>
              </a:rPr>
              <a:t>import</a:t>
            </a:r>
            <a:r>
              <a:rPr lang="nl-NL" sz="1100" dirty="0"/>
              <a:t> </a:t>
            </a:r>
            <a:r>
              <a:rPr lang="nl-NL" sz="1100" dirty="0">
                <a:solidFill>
                  <a:srgbClr val="FF0000"/>
                </a:solidFill>
              </a:rPr>
              <a:t>*</a:t>
            </a:r>
          </a:p>
          <a:p>
            <a:r>
              <a:rPr lang="nl-NL" sz="1100" dirty="0"/>
              <a:t>sound </a:t>
            </a:r>
            <a:r>
              <a:rPr lang="nl-NL" sz="1100" dirty="0">
                <a:solidFill>
                  <a:srgbClr val="FF0000"/>
                </a:solidFill>
              </a:rPr>
              <a:t>=</a:t>
            </a:r>
            <a:r>
              <a:rPr lang="nl-NL" sz="1100" dirty="0"/>
              <a:t> speaker(</a:t>
            </a:r>
            <a:r>
              <a:rPr lang="nl-NL" sz="1100" dirty="0">
                <a:solidFill>
                  <a:srgbClr val="008001"/>
                </a:solidFill>
              </a:rPr>
              <a:t>"BB 1"</a:t>
            </a:r>
            <a:r>
              <a:rPr lang="nl-NL" sz="1100" dirty="0"/>
              <a:t>)</a:t>
            </a:r>
          </a:p>
          <a:p>
            <a:endParaRPr lang="nl-NL" sz="500" dirty="0"/>
          </a:p>
          <a:p>
            <a:r>
              <a:rPr lang="nl-NL" sz="1100" dirty="0">
                <a:solidFill>
                  <a:srgbClr val="0000FF"/>
                </a:solidFill>
              </a:rPr>
              <a:t>for</a:t>
            </a:r>
            <a:r>
              <a:rPr lang="nl-NL" sz="1100" dirty="0"/>
              <a:t> n </a:t>
            </a:r>
            <a:r>
              <a:rPr lang="nl-NL" sz="1100" dirty="0">
                <a:solidFill>
                  <a:srgbClr val="0000FF"/>
                </a:solidFill>
              </a:rPr>
              <a:t>in</a:t>
            </a:r>
            <a:r>
              <a:rPr lang="nl-NL" sz="1100" dirty="0"/>
              <a:t> range(3):</a:t>
            </a:r>
          </a:p>
          <a:p>
            <a:r>
              <a:rPr lang="nl-NL" sz="1100" dirty="0">
                <a:solidFill>
                  <a:schemeClr val="bg1">
                    <a:lumMod val="75000"/>
                  </a:schemeClr>
                </a:solidFill>
                <a:ea typeface="Times New Roman" panose="02020603050405020304" pitchFamily="18" charset="0"/>
                <a:cs typeface="Arial" panose="020B0604020202020204" pitchFamily="34" charset="0"/>
                <a:sym typeface="Symbol" pitchFamily="2" charset="2"/>
              </a:rPr>
              <a:t></a:t>
            </a:r>
            <a:r>
              <a:rPr lang="nl-NL" sz="1100" dirty="0"/>
              <a:t>freq </a:t>
            </a:r>
            <a:r>
              <a:rPr lang="nl-NL" sz="1100" dirty="0">
                <a:solidFill>
                  <a:srgbClr val="FF0000"/>
                </a:solidFill>
              </a:rPr>
              <a:t>= </a:t>
            </a:r>
            <a:r>
              <a:rPr lang="nl-NL" sz="1100" dirty="0"/>
              <a:t>int(input(</a:t>
            </a:r>
            <a:r>
              <a:rPr lang="nl-NL" sz="1100" dirty="0">
                <a:solidFill>
                  <a:srgbClr val="008001"/>
                </a:solidFill>
              </a:rPr>
              <a:t>”Frequentie 100-600: "</a:t>
            </a:r>
            <a:r>
              <a:rPr lang="nl-NL" sz="1100" dirty="0"/>
              <a:t>))</a:t>
            </a:r>
          </a:p>
          <a:p>
            <a:r>
              <a:rPr lang="nl-NL" sz="1100" dirty="0">
                <a:solidFill>
                  <a:schemeClr val="bg1">
                    <a:lumMod val="75000"/>
                  </a:schemeClr>
                </a:solidFill>
                <a:ea typeface="Times New Roman" panose="02020603050405020304" pitchFamily="18" charset="0"/>
                <a:cs typeface="Arial" panose="020B0604020202020204" pitchFamily="34" charset="0"/>
                <a:sym typeface="Symbol" pitchFamily="2" charset="2"/>
              </a:rPr>
              <a:t></a:t>
            </a:r>
            <a:r>
              <a:rPr lang="nl-NL" sz="1100" dirty="0"/>
              <a:t>sound.tone(freq)</a:t>
            </a:r>
          </a:p>
          <a:p>
            <a:r>
              <a:rPr lang="nl-NL" sz="1100" dirty="0">
                <a:solidFill>
                  <a:schemeClr val="bg1">
                    <a:lumMod val="75000"/>
                  </a:schemeClr>
                </a:solidFill>
                <a:ea typeface="Times New Roman" panose="02020603050405020304" pitchFamily="18" charset="0"/>
                <a:cs typeface="Arial" panose="020B0604020202020204" pitchFamily="34" charset="0"/>
                <a:sym typeface="Symbol" pitchFamily="2" charset="2"/>
              </a:rPr>
              <a:t></a:t>
            </a:r>
            <a:r>
              <a:rPr lang="nl-NL" sz="1100" dirty="0"/>
              <a:t>sleep(2)</a:t>
            </a:r>
          </a:p>
        </p:txBody>
      </p:sp>
      <p:cxnSp>
        <p:nvCxnSpPr>
          <p:cNvPr id="56" name="Straight Connector 55">
            <a:extLst>
              <a:ext uri="{FF2B5EF4-FFF2-40B4-BE49-F238E27FC236}">
                <a16:creationId xmlns:a16="http://schemas.microsoft.com/office/drawing/2014/main" id="{B6C413E4-4568-30AB-27DC-37E8964D2286}"/>
              </a:ext>
            </a:extLst>
          </p:cNvPr>
          <p:cNvCxnSpPr>
            <a:cxnSpLocks/>
          </p:cNvCxnSpPr>
          <p:nvPr/>
        </p:nvCxnSpPr>
        <p:spPr>
          <a:xfrm flipH="1">
            <a:off x="-4818" y="2584542"/>
            <a:ext cx="6754813"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58" name="Tekstvak 6">
            <a:extLst>
              <a:ext uri="{FF2B5EF4-FFF2-40B4-BE49-F238E27FC236}">
                <a16:creationId xmlns:a16="http://schemas.microsoft.com/office/drawing/2014/main" id="{4B2D7DC4-5248-B9EB-B95D-E4864D3CB9E2}"/>
              </a:ext>
            </a:extLst>
          </p:cNvPr>
          <p:cNvSpPr txBox="1"/>
          <p:nvPr/>
        </p:nvSpPr>
        <p:spPr>
          <a:xfrm>
            <a:off x="339255" y="2743162"/>
            <a:ext cx="5241737" cy="677108"/>
          </a:xfrm>
          <a:prstGeom prst="rect">
            <a:avLst/>
          </a:prstGeom>
          <a:noFill/>
        </p:spPr>
        <p:txBody>
          <a:bodyPr wrap="square" rtlCol="0">
            <a:spAutoFit/>
          </a:bodyPr>
          <a:lstStyle/>
          <a:p>
            <a:r>
              <a:rPr lang="nl-NL" sz="1400" b="1" dirty="0">
                <a:solidFill>
                  <a:srgbClr val="3773A5"/>
                </a:solidFill>
              </a:rPr>
              <a:t>Muziek maken</a:t>
            </a:r>
            <a:endParaRPr lang="nl-NL" sz="1400" dirty="0"/>
          </a:p>
          <a:p>
            <a:r>
              <a:rPr lang="nl-NL" sz="1200" dirty="0"/>
              <a:t>Run het programma muziek.py op pagina 2.1 om </a:t>
            </a:r>
          </a:p>
          <a:p>
            <a:r>
              <a:rPr lang="nl-NL" sz="1200" dirty="0"/>
              <a:t>een muziekje te laten klinken.</a:t>
            </a:r>
          </a:p>
        </p:txBody>
      </p:sp>
      <p:sp>
        <p:nvSpPr>
          <p:cNvPr id="59" name="Rechthoek 6">
            <a:extLst>
              <a:ext uri="{FF2B5EF4-FFF2-40B4-BE49-F238E27FC236}">
                <a16:creationId xmlns:a16="http://schemas.microsoft.com/office/drawing/2014/main" id="{C599D097-BF5D-4DFC-181E-0ECD1F9A0ECA}"/>
              </a:ext>
            </a:extLst>
          </p:cNvPr>
          <p:cNvSpPr/>
          <p:nvPr/>
        </p:nvSpPr>
        <p:spPr>
          <a:xfrm>
            <a:off x="3959255" y="4386726"/>
            <a:ext cx="2703500" cy="3616375"/>
          </a:xfrm>
          <a:prstGeom prst="rect">
            <a:avLst/>
          </a:prstGeom>
        </p:spPr>
        <p:txBody>
          <a:bodyPr wrap="square">
            <a:spAutoFit/>
          </a:bodyPr>
          <a:lstStyle/>
          <a:p>
            <a:r>
              <a:rPr lang="nl-NL" sz="1200" dirty="0">
                <a:solidFill>
                  <a:srgbClr val="0000FF"/>
                </a:solidFill>
                <a:ea typeface="Times New Roman" panose="02020603050405020304" pitchFamily="18" charset="0"/>
              </a:rPr>
              <a:t>from</a:t>
            </a:r>
            <a:r>
              <a:rPr lang="nl-NL" sz="1200" dirty="0"/>
              <a:t> microbit </a:t>
            </a:r>
            <a:r>
              <a:rPr lang="nl-NL" sz="1200" dirty="0">
                <a:solidFill>
                  <a:srgbClr val="0000FF"/>
                </a:solidFill>
                <a:ea typeface="Times New Roman" panose="02020603050405020304" pitchFamily="18" charset="0"/>
              </a:rPr>
              <a:t>import</a:t>
            </a:r>
            <a:r>
              <a:rPr lang="nl-NL" sz="1200" dirty="0"/>
              <a:t> </a:t>
            </a:r>
            <a:r>
              <a:rPr lang="nl-NL" sz="1200" dirty="0">
                <a:solidFill>
                  <a:srgbClr val="FF0000"/>
                </a:solidFill>
              </a:rPr>
              <a:t>*</a:t>
            </a:r>
            <a:endParaRPr lang="en-BE" sz="2000" dirty="0"/>
          </a:p>
          <a:p>
            <a:r>
              <a:rPr lang="en-US" sz="1200" dirty="0">
                <a:solidFill>
                  <a:srgbClr val="0000FF"/>
                </a:solidFill>
              </a:rPr>
              <a:t>from</a:t>
            </a:r>
            <a:r>
              <a:rPr lang="en-US" sz="1200" dirty="0"/>
              <a:t> ti_system </a:t>
            </a:r>
            <a:r>
              <a:rPr lang="en-US" sz="1200" dirty="0">
                <a:solidFill>
                  <a:srgbClr val="0000FF"/>
                </a:solidFill>
              </a:rPr>
              <a:t>import</a:t>
            </a:r>
            <a:r>
              <a:rPr lang="en-US" sz="1200" dirty="0"/>
              <a:t> </a:t>
            </a:r>
            <a:r>
              <a:rPr lang="en-US" sz="1200" dirty="0">
                <a:solidFill>
                  <a:srgbClr val="FF0000"/>
                </a:solidFill>
              </a:rPr>
              <a:t>*</a:t>
            </a:r>
          </a:p>
          <a:p>
            <a:endParaRPr lang="en-US" sz="500" dirty="0"/>
          </a:p>
          <a:p>
            <a:r>
              <a:rPr lang="en-US" sz="1200" dirty="0"/>
              <a:t>luidspreker </a:t>
            </a:r>
            <a:r>
              <a:rPr lang="en-US" sz="1200" dirty="0">
                <a:solidFill>
                  <a:srgbClr val="FF0000"/>
                </a:solidFill>
              </a:rPr>
              <a:t>= </a:t>
            </a:r>
            <a:r>
              <a:rPr lang="en-US" sz="1200" dirty="0"/>
              <a:t>speaker(</a:t>
            </a:r>
            <a:r>
              <a:rPr lang="en-US" sz="1200" dirty="0">
                <a:solidFill>
                  <a:srgbClr val="008001"/>
                </a:solidFill>
              </a:rPr>
              <a:t>"BB 1"</a:t>
            </a:r>
            <a:r>
              <a:rPr lang="en-US" sz="1200" dirty="0"/>
              <a:t>)</a:t>
            </a:r>
            <a:endParaRPr lang="en-BE" sz="1200" dirty="0"/>
          </a:p>
          <a:p>
            <a:endParaRPr lang="nl-NL" sz="500" dirty="0"/>
          </a:p>
          <a:p>
            <a:r>
              <a:rPr lang="nl-NL" sz="1200" dirty="0"/>
              <a:t>a </a:t>
            </a:r>
            <a:r>
              <a:rPr lang="nl-NL" sz="1200" dirty="0">
                <a:solidFill>
                  <a:srgbClr val="FF0000"/>
                </a:solidFill>
              </a:rPr>
              <a:t>=</a:t>
            </a:r>
            <a:r>
              <a:rPr lang="nl-NL" sz="1200" dirty="0"/>
              <a:t> 0</a:t>
            </a:r>
            <a:endParaRPr lang="en-BE" sz="1200" dirty="0"/>
          </a:p>
          <a:p>
            <a:r>
              <a:rPr lang="nl-NL" sz="1200" dirty="0"/>
              <a:t>b </a:t>
            </a:r>
            <a:r>
              <a:rPr lang="nl-NL" sz="1200" dirty="0">
                <a:solidFill>
                  <a:srgbClr val="FF0000"/>
                </a:solidFill>
              </a:rPr>
              <a:t>=</a:t>
            </a:r>
            <a:r>
              <a:rPr lang="nl-NL" sz="1200" dirty="0"/>
              <a:t> 2</a:t>
            </a:r>
            <a:endParaRPr lang="en-BE" sz="1200" dirty="0"/>
          </a:p>
          <a:p>
            <a:r>
              <a:rPr lang="nl-NL" sz="1200" dirty="0"/>
              <a:t>c </a:t>
            </a:r>
            <a:r>
              <a:rPr lang="nl-NL" sz="1200" dirty="0">
                <a:solidFill>
                  <a:srgbClr val="FF0000"/>
                </a:solidFill>
              </a:rPr>
              <a:t>=</a:t>
            </a:r>
            <a:r>
              <a:rPr lang="nl-NL" sz="1200" dirty="0"/>
              <a:t> 3 </a:t>
            </a:r>
            <a:endParaRPr lang="en-BE" sz="1200" dirty="0"/>
          </a:p>
          <a:p>
            <a:r>
              <a:rPr lang="nl-NL" sz="1200" dirty="0"/>
              <a:t>d </a:t>
            </a:r>
            <a:r>
              <a:rPr lang="nl-NL" sz="1200" dirty="0">
                <a:solidFill>
                  <a:srgbClr val="FF0000"/>
                </a:solidFill>
              </a:rPr>
              <a:t>=</a:t>
            </a:r>
            <a:r>
              <a:rPr lang="nl-NL" sz="1200" dirty="0"/>
              <a:t> 5</a:t>
            </a:r>
            <a:endParaRPr lang="en-BE" sz="1200" dirty="0"/>
          </a:p>
          <a:p>
            <a:r>
              <a:rPr lang="nl-NL" sz="1200" dirty="0"/>
              <a:t>e </a:t>
            </a:r>
            <a:r>
              <a:rPr lang="nl-NL" sz="1200" dirty="0">
                <a:solidFill>
                  <a:srgbClr val="FF0000"/>
                </a:solidFill>
              </a:rPr>
              <a:t>=</a:t>
            </a:r>
            <a:r>
              <a:rPr lang="nl-NL" sz="1200" dirty="0"/>
              <a:t> 7</a:t>
            </a:r>
            <a:endParaRPr lang="en-BE" sz="1200" dirty="0"/>
          </a:p>
          <a:p>
            <a:r>
              <a:rPr lang="nl-NL" sz="1200" dirty="0"/>
              <a:t>f </a:t>
            </a:r>
            <a:r>
              <a:rPr lang="nl-NL" sz="1200" dirty="0">
                <a:solidFill>
                  <a:srgbClr val="FF0000"/>
                </a:solidFill>
              </a:rPr>
              <a:t>= </a:t>
            </a:r>
            <a:r>
              <a:rPr lang="nl-NL" sz="1200" dirty="0"/>
              <a:t>8</a:t>
            </a:r>
            <a:endParaRPr lang="en-BE" sz="1200" dirty="0"/>
          </a:p>
          <a:p>
            <a:r>
              <a:rPr lang="nl-NL" sz="1200" dirty="0"/>
              <a:t>g </a:t>
            </a:r>
            <a:r>
              <a:rPr lang="nl-NL" sz="1200" dirty="0">
                <a:solidFill>
                  <a:srgbClr val="FF0000"/>
                </a:solidFill>
              </a:rPr>
              <a:t>=</a:t>
            </a:r>
            <a:r>
              <a:rPr lang="nl-NL" sz="1200" dirty="0"/>
              <a:t> 10</a:t>
            </a:r>
            <a:endParaRPr lang="en-BE" sz="1200" dirty="0"/>
          </a:p>
          <a:p>
            <a:r>
              <a:rPr lang="en-US" sz="1200" dirty="0"/>
              <a:t>r </a:t>
            </a:r>
            <a:r>
              <a:rPr lang="en-US" sz="1200" dirty="0">
                <a:solidFill>
                  <a:srgbClr val="FF0000"/>
                </a:solidFill>
              </a:rPr>
              <a:t>=</a:t>
            </a:r>
            <a:r>
              <a:rPr lang="en-US" sz="1200" dirty="0"/>
              <a:t> -200</a:t>
            </a:r>
          </a:p>
          <a:p>
            <a:endParaRPr lang="en-US" sz="800" dirty="0"/>
          </a:p>
          <a:p>
            <a:r>
              <a:rPr lang="en-US" sz="1200" dirty="0"/>
              <a:t>noot </a:t>
            </a:r>
            <a:r>
              <a:rPr lang="en-US" sz="1200" dirty="0">
                <a:solidFill>
                  <a:srgbClr val="FF0000"/>
                </a:solidFill>
              </a:rPr>
              <a:t>= </a:t>
            </a:r>
            <a:r>
              <a:rPr lang="en-US" sz="1200" dirty="0"/>
              <a:t>recall_list(</a:t>
            </a:r>
            <a:r>
              <a:rPr lang="en-US" sz="1200" dirty="0">
                <a:solidFill>
                  <a:srgbClr val="008001"/>
                </a:solidFill>
              </a:rPr>
              <a:t>”drinken1"</a:t>
            </a:r>
            <a:r>
              <a:rPr lang="en-US" sz="1200" dirty="0"/>
              <a:t>)</a:t>
            </a:r>
            <a:endParaRPr lang="en-BE" sz="1200" dirty="0"/>
          </a:p>
          <a:p>
            <a:r>
              <a:rPr lang="en-US" sz="1200" dirty="0"/>
              <a:t>tijd </a:t>
            </a:r>
            <a:r>
              <a:rPr lang="en-US" sz="1200" dirty="0">
                <a:solidFill>
                  <a:srgbClr val="FF0000"/>
                </a:solidFill>
              </a:rPr>
              <a:t>= </a:t>
            </a:r>
            <a:r>
              <a:rPr lang="en-US" sz="1200" dirty="0"/>
              <a:t>recall_list(</a:t>
            </a:r>
            <a:r>
              <a:rPr lang="en-US" sz="1200" dirty="0">
                <a:solidFill>
                  <a:srgbClr val="008001"/>
                </a:solidFill>
              </a:rPr>
              <a:t>”drinken2"</a:t>
            </a:r>
            <a:r>
              <a:rPr lang="en-US" sz="1200" dirty="0"/>
              <a:t>)</a:t>
            </a:r>
            <a:endParaRPr lang="en-BE" sz="1200" dirty="0"/>
          </a:p>
          <a:p>
            <a:endParaRPr lang="en-BE" sz="800" dirty="0"/>
          </a:p>
          <a:p>
            <a:r>
              <a:rPr lang="en-US" sz="1200" dirty="0"/>
              <a:t>f</a:t>
            </a:r>
            <a:r>
              <a:rPr lang="en-US" sz="1200" dirty="0">
                <a:solidFill>
                  <a:srgbClr val="0000FF"/>
                </a:solidFill>
              </a:rPr>
              <a:t>o</a:t>
            </a:r>
            <a:r>
              <a:rPr lang="en-US" sz="1200" dirty="0"/>
              <a:t>r i </a:t>
            </a:r>
            <a:r>
              <a:rPr lang="en-US" sz="1200" dirty="0">
                <a:solidFill>
                  <a:srgbClr val="0000FF"/>
                </a:solidFill>
              </a:rPr>
              <a:t>in</a:t>
            </a:r>
            <a:r>
              <a:rPr lang="en-US" sz="1200" dirty="0"/>
              <a:t> range(len(noot)):</a:t>
            </a:r>
            <a:endParaRPr lang="en-BE" sz="1200" dirty="0"/>
          </a:p>
          <a:p>
            <a:r>
              <a:rPr lang="nl-NL" sz="1200" dirty="0">
                <a:solidFill>
                  <a:schemeClr val="bg1">
                    <a:lumMod val="75000"/>
                  </a:schemeClr>
                </a:solidFill>
                <a:ea typeface="Times New Roman" panose="02020603050405020304" pitchFamily="18" charset="0"/>
                <a:cs typeface="Arial" panose="020B0604020202020204" pitchFamily="34" charset="0"/>
                <a:sym typeface="Symbol" pitchFamily="2" charset="2"/>
              </a:rPr>
              <a:t></a:t>
            </a:r>
            <a:r>
              <a:rPr lang="en-US" sz="1200" dirty="0"/>
              <a:t>freq </a:t>
            </a:r>
            <a:r>
              <a:rPr lang="en-US" sz="1200" dirty="0">
                <a:solidFill>
                  <a:srgbClr val="FF0000"/>
                </a:solidFill>
              </a:rPr>
              <a:t>= </a:t>
            </a:r>
            <a:r>
              <a:rPr lang="en-US" sz="1200" dirty="0"/>
              <a:t>440</a:t>
            </a:r>
            <a:r>
              <a:rPr lang="en-US" sz="1200" dirty="0">
                <a:solidFill>
                  <a:srgbClr val="FF0000"/>
                </a:solidFill>
              </a:rPr>
              <a:t>*</a:t>
            </a:r>
            <a:r>
              <a:rPr lang="en-US" sz="1200" dirty="0"/>
              <a:t>2</a:t>
            </a:r>
            <a:r>
              <a:rPr lang="en-US" sz="1200" dirty="0">
                <a:solidFill>
                  <a:srgbClr val="FF0000"/>
                </a:solidFill>
              </a:rPr>
              <a:t>**</a:t>
            </a:r>
            <a:r>
              <a:rPr lang="en-US" sz="1200" dirty="0"/>
              <a:t>(noot[i]/12)</a:t>
            </a:r>
            <a:endParaRPr lang="en-BE" sz="1200" dirty="0"/>
          </a:p>
          <a:p>
            <a:r>
              <a:rPr lang="nl-NL" sz="1200" dirty="0">
                <a:solidFill>
                  <a:schemeClr val="bg1">
                    <a:lumMod val="75000"/>
                  </a:schemeClr>
                </a:solidFill>
                <a:ea typeface="Times New Roman" panose="02020603050405020304" pitchFamily="18" charset="0"/>
                <a:cs typeface="Arial" panose="020B0604020202020204" pitchFamily="34" charset="0"/>
                <a:sym typeface="Symbol" pitchFamily="2" charset="2"/>
              </a:rPr>
              <a:t></a:t>
            </a:r>
            <a:r>
              <a:rPr lang="en-US" sz="1200" dirty="0"/>
              <a:t>luidspreker.tone(freq)  </a:t>
            </a:r>
            <a:endParaRPr lang="en-BE" sz="1200" dirty="0"/>
          </a:p>
          <a:p>
            <a:r>
              <a:rPr lang="nl-NL" sz="1200" dirty="0">
                <a:solidFill>
                  <a:schemeClr val="bg1">
                    <a:lumMod val="75000"/>
                  </a:schemeClr>
                </a:solidFill>
                <a:ea typeface="Times New Roman" panose="02020603050405020304" pitchFamily="18" charset="0"/>
                <a:cs typeface="Arial" panose="020B0604020202020204" pitchFamily="34" charset="0"/>
                <a:sym typeface="Symbol" pitchFamily="2" charset="2"/>
              </a:rPr>
              <a:t></a:t>
            </a:r>
            <a:r>
              <a:rPr lang="en-US" sz="1200" dirty="0"/>
              <a:t>sleep(tijd[i]</a:t>
            </a:r>
            <a:r>
              <a:rPr lang="en-US" sz="1200" dirty="0">
                <a:solidFill>
                  <a:srgbClr val="FF0000"/>
                </a:solidFill>
              </a:rPr>
              <a:t>*</a:t>
            </a:r>
            <a:r>
              <a:rPr lang="en-US" sz="1200" dirty="0"/>
              <a:t>1.7)</a:t>
            </a:r>
            <a:endParaRPr lang="en-BE" dirty="0"/>
          </a:p>
        </p:txBody>
      </p:sp>
      <p:sp>
        <p:nvSpPr>
          <p:cNvPr id="62" name="Tekstvak 6">
            <a:extLst>
              <a:ext uri="{FF2B5EF4-FFF2-40B4-BE49-F238E27FC236}">
                <a16:creationId xmlns:a16="http://schemas.microsoft.com/office/drawing/2014/main" id="{81A27D25-F161-2FCC-EED7-6B1EB9B53DF3}"/>
              </a:ext>
            </a:extLst>
          </p:cNvPr>
          <p:cNvSpPr txBox="1"/>
          <p:nvPr/>
        </p:nvSpPr>
        <p:spPr>
          <a:xfrm>
            <a:off x="339255" y="3366635"/>
            <a:ext cx="3413596" cy="6417141"/>
          </a:xfrm>
          <a:prstGeom prst="rect">
            <a:avLst/>
          </a:prstGeom>
          <a:noFill/>
        </p:spPr>
        <p:txBody>
          <a:bodyPr wrap="square" rtlCol="0">
            <a:spAutoFit/>
          </a:bodyPr>
          <a:lstStyle/>
          <a:p>
            <a:r>
              <a:rPr lang="nl-NL" sz="1200" dirty="0"/>
              <a:t>De muziek staat in een spreadsheet op pagina 2.3 telkens in twee lijsten de noten (frequenties) en de tijd dat een noot gespeeld wordt.</a:t>
            </a:r>
          </a:p>
          <a:p>
            <a:endParaRPr lang="nl-NL" sz="500" dirty="0"/>
          </a:p>
          <a:p>
            <a:endParaRPr lang="nl-NL" sz="1200" dirty="0"/>
          </a:p>
          <a:p>
            <a:endParaRPr lang="nl-NL" sz="1200" dirty="0"/>
          </a:p>
          <a:p>
            <a:r>
              <a:rPr lang="nl-NL" sz="1200" dirty="0"/>
              <a:t>De code werkt als volgt:</a:t>
            </a:r>
          </a:p>
          <a:p>
            <a:endParaRPr lang="nl-NL" sz="1600" dirty="0"/>
          </a:p>
          <a:p>
            <a:pPr marL="171450" indent="-171450">
              <a:buFont typeface="Arial" panose="020B0604020202020204" pitchFamily="34" charset="0"/>
              <a:buChar char="•"/>
            </a:pPr>
            <a:r>
              <a:rPr lang="nl-NL" sz="1200" dirty="0"/>
              <a:t>De luidspreker wordt aangesloten aan poort BB1.</a:t>
            </a:r>
          </a:p>
          <a:p>
            <a:pPr marL="171450" indent="-171450">
              <a:buFont typeface="Arial" panose="020B0604020202020204" pitchFamily="34" charset="0"/>
              <a:buChar char="•"/>
            </a:pPr>
            <a:endParaRPr lang="nl-NL" sz="700" dirty="0"/>
          </a:p>
          <a:p>
            <a:pPr marL="171450" indent="-171450">
              <a:buFont typeface="Arial" panose="020B0604020202020204" pitchFamily="34" charset="0"/>
              <a:buChar char="•"/>
            </a:pPr>
            <a:r>
              <a:rPr lang="nl-NL" sz="1200" dirty="0"/>
              <a:t>De noten en de rust worden omgezet in getallen.</a:t>
            </a:r>
            <a:endParaRPr lang="en-BE" sz="1200"/>
          </a:p>
          <a:p>
            <a:pPr marL="171450" indent="-171450">
              <a:buFont typeface="Arial" panose="020B0604020202020204" pitchFamily="34" charset="0"/>
              <a:buChar char="•"/>
            </a:pPr>
            <a:endParaRPr lang="en-BE" sz="1200"/>
          </a:p>
          <a:p>
            <a:pPr marL="171450" indent="-171450">
              <a:buFont typeface="Arial" panose="020B0604020202020204" pitchFamily="34" charset="0"/>
              <a:buChar char="•"/>
            </a:pPr>
            <a:endParaRPr lang="en-BE" sz="1200"/>
          </a:p>
          <a:p>
            <a:pPr marL="171450" indent="-171450">
              <a:buFont typeface="Arial" panose="020B0604020202020204" pitchFamily="34" charset="0"/>
              <a:buChar char="•"/>
            </a:pPr>
            <a:endParaRPr lang="en-BE" sz="1200"/>
          </a:p>
          <a:p>
            <a:pPr marL="171450" indent="-171450">
              <a:buFont typeface="Arial" panose="020B0604020202020204" pitchFamily="34" charset="0"/>
              <a:buChar char="•"/>
            </a:pPr>
            <a:endParaRPr lang="en-BE" sz="900"/>
          </a:p>
          <a:p>
            <a:pPr marL="171450" indent="-171450">
              <a:buFont typeface="Arial" panose="020B0604020202020204" pitchFamily="34" charset="0"/>
              <a:buChar char="•"/>
            </a:pPr>
            <a:endParaRPr lang="en-BE" sz="1200"/>
          </a:p>
          <a:p>
            <a:pPr marL="171450" indent="-171450">
              <a:buFont typeface="Arial" panose="020B0604020202020204" pitchFamily="34" charset="0"/>
              <a:buChar char="•"/>
            </a:pPr>
            <a:endParaRPr lang="en-BE" sz="1100"/>
          </a:p>
          <a:p>
            <a:pPr marL="171450" indent="-171450">
              <a:buFont typeface="Arial" panose="020B0604020202020204" pitchFamily="34" charset="0"/>
              <a:buChar char="•"/>
            </a:pPr>
            <a:endParaRPr lang="en-BE" sz="1200"/>
          </a:p>
          <a:p>
            <a:pPr marL="171450" indent="-171450">
              <a:buFont typeface="Arial" panose="020B0604020202020204" pitchFamily="34" charset="0"/>
              <a:buChar char="•"/>
            </a:pPr>
            <a:endParaRPr lang="en-BE" sz="1200"/>
          </a:p>
          <a:p>
            <a:pPr marL="171450" indent="-171450">
              <a:buFont typeface="Arial" panose="020B0604020202020204" pitchFamily="34" charset="0"/>
              <a:buChar char="•"/>
            </a:pPr>
            <a:r>
              <a:rPr lang="nl-NL" sz="1200" dirty="0"/>
              <a:t>De variabelen noot en tijd worden geïmporteerd uit de lijsten van het liedje dat je wilt horen.</a:t>
            </a:r>
            <a:endParaRPr lang="en-BE" sz="1200"/>
          </a:p>
          <a:p>
            <a:pPr marL="171450" indent="-171450">
              <a:buFont typeface="Arial" panose="020B0604020202020204" pitchFamily="34" charset="0"/>
              <a:buChar char="•"/>
            </a:pPr>
            <a:endParaRPr lang="en-BE" sz="700"/>
          </a:p>
          <a:p>
            <a:pPr marL="171450" indent="-171450">
              <a:buFont typeface="Arial" panose="020B0604020202020204" pitchFamily="34" charset="0"/>
              <a:buChar char="•"/>
            </a:pPr>
            <a:r>
              <a:rPr lang="nl-NL" sz="1200" dirty="0"/>
              <a:t>Tenslotte wordt de lengte van de lijst gelezen, wordt de frequentie berekend, en klinkt de toon. De factor 1,7 bepaalt het tempo van de muziek en kan op gevoel worden aangepast.</a:t>
            </a:r>
          </a:p>
          <a:p>
            <a:pPr marL="171450" indent="-171450">
              <a:buFont typeface="Arial" panose="020B0604020202020204" pitchFamily="34" charset="0"/>
              <a:buChar char="•"/>
            </a:pPr>
            <a:endParaRPr lang="nl-NL" sz="1200" dirty="0"/>
          </a:p>
          <a:p>
            <a:endParaRPr lang="nl-NL" sz="800" dirty="0"/>
          </a:p>
          <a:p>
            <a:r>
              <a:rPr lang="nl-NL" sz="1200" dirty="0"/>
              <a:t>Probeer eens de snelheid van de muziek aan te passen of een ander muziekje te laten klinken.</a:t>
            </a:r>
          </a:p>
          <a:p>
            <a:endParaRPr lang="nl-NL" sz="500" dirty="0"/>
          </a:p>
          <a:p>
            <a:r>
              <a:rPr lang="nl-NL" sz="1200" dirty="0"/>
              <a:t>Je kan natuurlijk ook proberen zelf twee lijsten aan te maken om iets te componeren.</a:t>
            </a:r>
            <a:endParaRPr lang="en-BE" sz="1200"/>
          </a:p>
          <a:p>
            <a:endParaRPr lang="nl-NL" sz="1200" dirty="0"/>
          </a:p>
          <a:p>
            <a:endParaRPr lang="en-BE" sz="1200"/>
          </a:p>
          <a:p>
            <a:endParaRPr lang="nl-NL" sz="1200" dirty="0"/>
          </a:p>
        </p:txBody>
      </p:sp>
      <p:pic>
        <p:nvPicPr>
          <p:cNvPr id="8" name="Picture 7">
            <a:extLst>
              <a:ext uri="{FF2B5EF4-FFF2-40B4-BE49-F238E27FC236}">
                <a16:creationId xmlns:a16="http://schemas.microsoft.com/office/drawing/2014/main" id="{28DABF10-6553-A0AA-9739-367FC9D11B5C}"/>
              </a:ext>
            </a:extLst>
          </p:cNvPr>
          <p:cNvPicPr>
            <a:picLocks noChangeAspect="1"/>
          </p:cNvPicPr>
          <p:nvPr/>
        </p:nvPicPr>
        <p:blipFill>
          <a:blip r:embed="rId5"/>
          <a:stretch>
            <a:fillRect/>
          </a:stretch>
        </p:blipFill>
        <p:spPr>
          <a:xfrm>
            <a:off x="4018984" y="2830397"/>
            <a:ext cx="1278230" cy="1311493"/>
          </a:xfrm>
          <a:prstGeom prst="rect">
            <a:avLst/>
          </a:prstGeom>
        </p:spPr>
      </p:pic>
      <p:pic>
        <p:nvPicPr>
          <p:cNvPr id="67" name="Picture 66" descr="A picture containing drawing&#10;&#10;Description automatically generated">
            <a:extLst>
              <a:ext uri="{FF2B5EF4-FFF2-40B4-BE49-F238E27FC236}">
                <a16:creationId xmlns:a16="http://schemas.microsoft.com/office/drawing/2014/main" id="{D5E3520E-7635-76C4-208F-1A9D3CB22382}"/>
              </a:ext>
            </a:extLst>
          </p:cNvPr>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4507628" y="8195223"/>
            <a:ext cx="915068" cy="915068"/>
          </a:xfrm>
          <a:prstGeom prst="rect">
            <a:avLst/>
          </a:prstGeom>
        </p:spPr>
      </p:pic>
      <p:sp>
        <p:nvSpPr>
          <p:cNvPr id="20" name="TextBox 19">
            <a:extLst>
              <a:ext uri="{FF2B5EF4-FFF2-40B4-BE49-F238E27FC236}">
                <a16:creationId xmlns:a16="http://schemas.microsoft.com/office/drawing/2014/main" id="{FCB58350-4630-4F2F-A5AE-B940F3C1013D}"/>
              </a:ext>
            </a:extLst>
          </p:cNvPr>
          <p:cNvSpPr txBox="1"/>
          <p:nvPr/>
        </p:nvSpPr>
        <p:spPr>
          <a:xfrm>
            <a:off x="8389" y="9445049"/>
            <a:ext cx="444352" cy="307777"/>
          </a:xfrm>
          <a:prstGeom prst="rect">
            <a:avLst/>
          </a:prstGeom>
          <a:noFill/>
        </p:spPr>
        <p:txBody>
          <a:bodyPr wrap="none" rtlCol="0">
            <a:spAutoFit/>
          </a:bodyPr>
          <a:lstStyle/>
          <a:p>
            <a:r>
              <a:rPr lang="en-US" sz="1400" b="1" dirty="0">
                <a:solidFill>
                  <a:srgbClr val="FF0000"/>
                </a:solidFill>
              </a:rPr>
              <a:t>2/2</a:t>
            </a:r>
          </a:p>
        </p:txBody>
      </p:sp>
    </p:spTree>
    <p:extLst>
      <p:ext uri="{BB962C8B-B14F-4D97-AF65-F5344CB8AC3E}">
        <p14:creationId xmlns:p14="http://schemas.microsoft.com/office/powerpoint/2010/main" val="100681680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737</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Calibri Light</vt:lpstr>
      <vt:lpstr>Courier New</vt:lpstr>
      <vt:lpstr>Office Theme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Stulens, Koen</dc:creator>
  <cp:lastModifiedBy>Ludovic Wallaart</cp:lastModifiedBy>
  <cp:revision>39</cp:revision>
  <dcterms:created xsi:type="dcterms:W3CDTF">2022-06-08T09:39:14Z</dcterms:created>
  <dcterms:modified xsi:type="dcterms:W3CDTF">2023-05-19T15:13:44Z</dcterms:modified>
</cp:coreProperties>
</file>