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19"/>
  </p:notesMasterIdLst>
  <p:handoutMasterIdLst>
    <p:handoutMasterId r:id="rId20"/>
  </p:handoutMasterIdLst>
  <p:sldIdLst>
    <p:sldId id="261" r:id="rId2"/>
    <p:sldId id="292" r:id="rId3"/>
    <p:sldId id="293" r:id="rId4"/>
    <p:sldId id="295" r:id="rId5"/>
    <p:sldId id="294" r:id="rId6"/>
    <p:sldId id="296" r:id="rId7"/>
    <p:sldId id="297" r:id="rId8"/>
    <p:sldId id="298" r:id="rId9"/>
    <p:sldId id="299" r:id="rId10"/>
    <p:sldId id="300" r:id="rId11"/>
    <p:sldId id="305" r:id="rId12"/>
    <p:sldId id="301" r:id="rId13"/>
    <p:sldId id="306" r:id="rId14"/>
    <p:sldId id="302" r:id="rId15"/>
    <p:sldId id="307" r:id="rId16"/>
    <p:sldId id="303" r:id="rId17"/>
    <p:sldId id="304" r:id="rId18"/>
  </p:sldIdLst>
  <p:sldSz cx="9144000" cy="6858000" type="screen4x3"/>
  <p:notesSz cx="9296400" cy="14770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285362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666253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047146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25" userDrawn="1">
          <p15:clr>
            <a:srgbClr val="A4A3A4"/>
          </p15:clr>
        </p15:guide>
        <p15:guide id="2" pos="29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652">
          <p15:clr>
            <a:srgbClr val="A4A3A4"/>
          </p15:clr>
        </p15:guide>
        <p15:guide id="2" pos="29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1B28"/>
    <a:srgbClr val="DE0000"/>
    <a:srgbClr val="569866"/>
    <a:srgbClr val="468F57"/>
    <a:srgbClr val="5E9CB3"/>
    <a:srgbClr val="191919"/>
    <a:srgbClr val="9A00CF"/>
    <a:srgbClr val="0000FF"/>
    <a:srgbClr val="2CCD95"/>
    <a:srgbClr val="FF00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3960" autoAdjust="0"/>
    <p:restoredTop sz="97396" autoAdjust="0"/>
  </p:normalViewPr>
  <p:slideViewPr>
    <p:cSldViewPr snapToGrid="0">
      <p:cViewPr varScale="1">
        <p:scale>
          <a:sx n="94" d="100"/>
          <a:sy n="94" d="100"/>
        </p:scale>
        <p:origin x="1660" y="44"/>
      </p:cViewPr>
      <p:guideLst>
        <p:guide orient="horz" pos="3725"/>
        <p:guide pos="29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2850" y="-96"/>
      </p:cViewPr>
      <p:guideLst>
        <p:guide orient="horz" pos="4652"/>
        <p:guide pos="29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8D56EAE8-38CB-4EE5-8A34-F5F49B68F2D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07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5675" y="1108075"/>
            <a:ext cx="7385050" cy="5538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9854" y="7016308"/>
            <a:ext cx="7436693" cy="664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BED2394B-E06C-4DC9-BCC2-551C3DED9AA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354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85362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66253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47146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453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092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09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https://www.youtube.com/watch?v=XGJ7GGlNBoI  Engelse versie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743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https://youtu.be/8GK-yFpeavs Nederlandse versie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651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2296160"/>
            <a:ext cx="9144000" cy="24688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685800"/>
            <a:ext cx="8458200" cy="643466"/>
          </a:xfrm>
        </p:spPr>
        <p:txBody>
          <a:bodyPr lIns="0" bIns="0" anchor="b" anchorCtr="0"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203" y="1517073"/>
            <a:ext cx="8458200" cy="684260"/>
          </a:xfrm>
          <a:ln/>
        </p:spPr>
        <p:txBody>
          <a:bodyPr lIns="0" tIns="0" rIns="0"/>
          <a:lstStyle>
            <a:lvl1pPr marL="0" indent="0">
              <a:buFontTx/>
              <a:buNone/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pic>
        <p:nvPicPr>
          <p:cNvPr id="10" name="Picture 9" descr="T3Europe-network-art-no-bkgnd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" t="20290" r="1005" b="29400"/>
          <a:stretch/>
        </p:blipFill>
        <p:spPr>
          <a:xfrm>
            <a:off x="-1" y="2296160"/>
            <a:ext cx="9144001" cy="246888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7B57F44-7DA0-A742-BF45-806F02589D12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760913"/>
            <a:ext cx="9144000" cy="16329"/>
          </a:xfrm>
          <a:prstGeom prst="line">
            <a:avLst/>
          </a:prstGeom>
          <a:ln w="50800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204C5C4-CAE5-7643-9C69-B1A5B591B0A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2268084"/>
            <a:ext cx="9144000" cy="16329"/>
          </a:xfrm>
          <a:prstGeom prst="line">
            <a:avLst/>
          </a:prstGeom>
          <a:ln w="50800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52621281-F5AA-0F41-AF73-9B568F3C04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2" t="28333" r="6957" b="48691"/>
          <a:stretch/>
        </p:blipFill>
        <p:spPr>
          <a:xfrm>
            <a:off x="392807" y="5541164"/>
            <a:ext cx="3417193" cy="73771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2F0EB2E-8B13-214A-B1D5-E95FC7C3778A}"/>
              </a:ext>
            </a:extLst>
          </p:cNvPr>
          <p:cNvSpPr/>
          <p:nvPr userDrawn="1"/>
        </p:nvSpPr>
        <p:spPr>
          <a:xfrm>
            <a:off x="7427133" y="5763508"/>
            <a:ext cx="15211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www.t3nederland.nl</a:t>
            </a:r>
          </a:p>
        </p:txBody>
      </p:sp>
    </p:spTree>
    <p:extLst>
      <p:ext uri="{BB962C8B-B14F-4D97-AF65-F5344CB8AC3E}">
        <p14:creationId xmlns:p14="http://schemas.microsoft.com/office/powerpoint/2010/main" val="1830628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t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" y="6511636"/>
            <a:ext cx="8751455" cy="34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0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388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" y="6511636"/>
            <a:ext cx="8751455" cy="34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0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565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2"/>
            <a:ext cx="3008313" cy="1162051"/>
          </a:xfrm>
        </p:spPr>
        <p:txBody>
          <a:bodyPr anchor="b"/>
          <a:lstStyle>
            <a:lvl1pPr algn="l">
              <a:defRPr sz="2700" b="1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091110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0"/>
            <a:ext cx="3008313" cy="3929063"/>
          </a:xfrm>
        </p:spPr>
        <p:txBody>
          <a:bodyPr/>
          <a:lstStyle>
            <a:lvl1pPr marL="0" indent="0">
              <a:buNone/>
              <a:defRPr sz="1700"/>
            </a:lvl1pPr>
            <a:lvl2pPr marL="380895" indent="0">
              <a:buNone/>
              <a:defRPr sz="1000"/>
            </a:lvl2pPr>
            <a:lvl3pPr marL="761790" indent="0">
              <a:buNone/>
              <a:defRPr sz="800"/>
            </a:lvl3pPr>
            <a:lvl4pPr marL="1142683" indent="0">
              <a:buNone/>
              <a:defRPr sz="700"/>
            </a:lvl4pPr>
            <a:lvl5pPr marL="1523573" indent="0">
              <a:buNone/>
              <a:defRPr sz="700"/>
            </a:lvl5pPr>
            <a:lvl6pPr marL="1904467" indent="0">
              <a:buNone/>
              <a:defRPr sz="700"/>
            </a:lvl6pPr>
            <a:lvl7pPr marL="2285362" indent="0">
              <a:buNone/>
              <a:defRPr sz="700"/>
            </a:lvl7pPr>
            <a:lvl8pPr marL="2666253" indent="0">
              <a:buNone/>
              <a:defRPr sz="700"/>
            </a:lvl8pPr>
            <a:lvl9pPr marL="3047146" indent="0">
              <a:buNone/>
              <a:defRPr sz="7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" y="6511636"/>
            <a:ext cx="8751455" cy="34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0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910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48200"/>
            <a:ext cx="5486400" cy="566737"/>
          </a:xfrm>
        </p:spPr>
        <p:txBody>
          <a:bodyPr lIns="0" tIns="0" anchor="t" anchorCtr="0"/>
          <a:lstStyle>
            <a:lvl1pPr algn="l">
              <a:defRPr sz="1400" b="1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381000"/>
            <a:ext cx="5486400" cy="4114800"/>
          </a:xfrm>
        </p:spPr>
        <p:txBody>
          <a:bodyPr/>
          <a:lstStyle>
            <a:lvl1pPr marL="0" indent="0">
              <a:buNone/>
              <a:defRPr sz="2700"/>
            </a:lvl1pPr>
            <a:lvl2pPr marL="380895" indent="0">
              <a:buNone/>
              <a:defRPr sz="2300"/>
            </a:lvl2pPr>
            <a:lvl3pPr marL="761790" indent="0">
              <a:buNone/>
              <a:defRPr sz="2000"/>
            </a:lvl3pPr>
            <a:lvl4pPr marL="1142683" indent="0">
              <a:buNone/>
              <a:defRPr sz="1700"/>
            </a:lvl4pPr>
            <a:lvl5pPr marL="1523573" indent="0">
              <a:buNone/>
              <a:defRPr sz="1700"/>
            </a:lvl5pPr>
            <a:lvl6pPr marL="1904467" indent="0">
              <a:buNone/>
              <a:defRPr sz="1700"/>
            </a:lvl6pPr>
            <a:lvl7pPr marL="2285362" indent="0">
              <a:buNone/>
              <a:defRPr sz="1700"/>
            </a:lvl7pPr>
            <a:lvl8pPr marL="2666253" indent="0">
              <a:buNone/>
              <a:defRPr sz="1700"/>
            </a:lvl8pPr>
            <a:lvl9pPr marL="3047146" indent="0">
              <a:buNone/>
              <a:defRPr sz="17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en-US" noProof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" y="6511636"/>
            <a:ext cx="8751455" cy="34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0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01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7" r="12023"/>
          <a:stretch/>
        </p:blipFill>
        <p:spPr>
          <a:xfrm>
            <a:off x="0" y="2286000"/>
            <a:ext cx="9144000" cy="2468880"/>
          </a:xfrm>
          <a:prstGeom prst="rect">
            <a:avLst/>
          </a:prstGeom>
          <a:ln>
            <a:noFill/>
          </a:ln>
        </p:spPr>
      </p:pic>
      <p:pic>
        <p:nvPicPr>
          <p:cNvPr id="9" name="Picture 8" descr="T3Concept_Art_OrigPeople_rev_v3_nobkgnd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" t="20098" r="610" b="29275"/>
          <a:stretch/>
        </p:blipFill>
        <p:spPr>
          <a:xfrm>
            <a:off x="5080" y="2286000"/>
            <a:ext cx="9144000" cy="2472765"/>
          </a:xfrm>
          <a:prstGeom prst="rect">
            <a:avLst/>
          </a:prstGeom>
        </p:spPr>
      </p:pic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" y="6511636"/>
            <a:ext cx="8751455" cy="34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0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685800"/>
            <a:ext cx="8458200" cy="643466"/>
          </a:xfrm>
        </p:spPr>
        <p:txBody>
          <a:bodyPr lIns="0" bIns="0" anchor="b" anchorCtr="0"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203" y="1517073"/>
            <a:ext cx="8458200" cy="684260"/>
          </a:xfrm>
          <a:ln/>
        </p:spPr>
        <p:txBody>
          <a:bodyPr lIns="0" tIns="0" rIns="0"/>
          <a:lstStyle>
            <a:lvl1pPr marL="0" indent="0">
              <a:buFontTx/>
              <a:buNone/>
              <a:defRPr b="1"/>
            </a:lvl1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393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ntone Cool Gray 11 Background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9144000" cy="2489200"/>
          </a:xfrm>
          <a:prstGeom prst="rect">
            <a:avLst/>
          </a:prstGeom>
        </p:spPr>
      </p:pic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" y="6511636"/>
            <a:ext cx="8751455" cy="34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0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685800"/>
            <a:ext cx="8458200" cy="643466"/>
          </a:xfrm>
        </p:spPr>
        <p:txBody>
          <a:bodyPr lIns="0" bIns="0" anchor="b" anchorCtr="0"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203" y="1517073"/>
            <a:ext cx="8458200" cy="684260"/>
          </a:xfrm>
          <a:ln/>
        </p:spPr>
        <p:txBody>
          <a:bodyPr lIns="0" tIns="0" rIns="0"/>
          <a:lstStyle>
            <a:lvl1pPr marL="0" indent="0">
              <a:buFontTx/>
              <a:buNone/>
              <a:defRPr b="1"/>
            </a:lvl1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pic>
        <p:nvPicPr>
          <p:cNvPr id="8" name="Picture 7" descr="T3Concept_Art_OrigPeople_rev_v3_nobkgnd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" t="20098" r="610" b="29275"/>
          <a:stretch/>
        </p:blipFill>
        <p:spPr>
          <a:xfrm>
            <a:off x="5080" y="2286000"/>
            <a:ext cx="9144000" cy="247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00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" y="6511636"/>
            <a:ext cx="8751455" cy="34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0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pic>
        <p:nvPicPr>
          <p:cNvPr id="10" name="Picture 9" descr="T3Europe-network-art-no-bkgnd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6" t="10134" r="13280" b="10379"/>
          <a:stretch/>
        </p:blipFill>
        <p:spPr>
          <a:xfrm>
            <a:off x="0" y="0"/>
            <a:ext cx="9174480" cy="520192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-101600" y="5181600"/>
            <a:ext cx="9408160" cy="101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015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slides_solid_green-01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2" b="11659"/>
          <a:stretch/>
        </p:blipFill>
        <p:spPr>
          <a:xfrm>
            <a:off x="0" y="1"/>
            <a:ext cx="9144000" cy="52192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3" r="37779"/>
          <a:stretch/>
        </p:blipFill>
        <p:spPr>
          <a:xfrm>
            <a:off x="0" y="0"/>
            <a:ext cx="9144000" cy="5212080"/>
          </a:xfrm>
          <a:prstGeom prst="rect">
            <a:avLst/>
          </a:prstGeom>
          <a:ln>
            <a:noFill/>
          </a:ln>
        </p:spPr>
      </p:pic>
      <p:pic>
        <p:nvPicPr>
          <p:cNvPr id="9" name="Picture 8" descr="T3Concept_Art_OrigPeople_rev_v3_nobkgnd.eps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1" t="10243" r="13445" b="10294"/>
          <a:stretch/>
        </p:blipFill>
        <p:spPr>
          <a:xfrm>
            <a:off x="0" y="0"/>
            <a:ext cx="9144000" cy="5201920"/>
          </a:xfrm>
          <a:prstGeom prst="rect">
            <a:avLst/>
          </a:prstGeom>
        </p:spPr>
      </p:pic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" y="6511636"/>
            <a:ext cx="8751455" cy="34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0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486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ntone Cool Gray 11 Background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01920"/>
          </a:xfrm>
          <a:prstGeom prst="rect">
            <a:avLst/>
          </a:prstGeom>
        </p:spPr>
      </p:pic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" y="6511636"/>
            <a:ext cx="8751455" cy="34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0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pic>
        <p:nvPicPr>
          <p:cNvPr id="10" name="Picture 9" descr="T3Concept_Art_OrigPeople_rev_v3_nobkgnd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1" t="10243" r="13445" b="10294"/>
          <a:stretch/>
        </p:blipFill>
        <p:spPr>
          <a:xfrm>
            <a:off x="0" y="0"/>
            <a:ext cx="9144000" cy="520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295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10"/>
            <a:ext cx="8458200" cy="1470025"/>
          </a:xfrm>
        </p:spPr>
        <p:txBody>
          <a:bodyPr lIns="0" tIns="0" bIns="0" anchor="t" anchorCtr="0"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9"/>
            <a:ext cx="8458200" cy="1485900"/>
          </a:xfrm>
          <a:ln/>
        </p:spPr>
        <p:txBody>
          <a:bodyPr lIns="0" tIns="0" bIns="0" anchor="t" anchorCtr="0"/>
          <a:lstStyle>
            <a:lvl1pPr marL="0" indent="0">
              <a:buFontTx/>
              <a:buNone/>
              <a:defRPr b="1"/>
            </a:lvl1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" y="6511636"/>
            <a:ext cx="8751455" cy="34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0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74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274" y="307523"/>
            <a:ext cx="8515926" cy="814388"/>
          </a:xfrm>
        </p:spPr>
        <p:txBody>
          <a:bodyPr lIns="0" tIns="0" anchor="t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3381" y="1539394"/>
            <a:ext cx="8467725" cy="3824769"/>
          </a:xfrm>
        </p:spPr>
        <p:txBody>
          <a:bodyPr/>
          <a:lstStyle>
            <a:lvl1pPr>
              <a:spcBef>
                <a:spcPts val="667"/>
              </a:spcBef>
              <a:buClr>
                <a:srgbClr val="DE0000"/>
              </a:buClr>
              <a:defRPr/>
            </a:lvl1pPr>
            <a:lvl2pPr marL="478763" indent="-194416">
              <a:buFont typeface="Courier New" panose="02070309020205020404" pitchFamily="49" charset="0"/>
              <a:buChar char="o"/>
              <a:defRPr/>
            </a:lvl2pPr>
            <a:lvl3pPr marL="711530" indent="-137548">
              <a:buClr>
                <a:srgbClr val="DE0000"/>
              </a:buClr>
              <a:buFont typeface="Wingdings" pitchFamily="2" charset="2"/>
              <a:buChar char="§"/>
              <a:defRPr sz="1500"/>
            </a:lvl3pPr>
            <a:lvl4pPr marL="806752" indent="0">
              <a:buNone/>
              <a:defRPr sz="1500"/>
            </a:lvl4pPr>
            <a:lvl5pPr marL="1096383" indent="0">
              <a:buNone/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5A223D-717B-8846-B87E-2F9FAE0225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2" t="28333" r="6957" b="48691"/>
          <a:stretch/>
        </p:blipFill>
        <p:spPr>
          <a:xfrm>
            <a:off x="147887" y="6047350"/>
            <a:ext cx="3417193" cy="73771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720170-6641-564B-958A-0CF64F93801D}"/>
              </a:ext>
            </a:extLst>
          </p:cNvPr>
          <p:cNvSpPr/>
          <p:nvPr userDrawn="1"/>
        </p:nvSpPr>
        <p:spPr>
          <a:xfrm>
            <a:off x="7467953" y="6269694"/>
            <a:ext cx="15211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www.t3nederland.nl</a:t>
            </a:r>
          </a:p>
        </p:txBody>
      </p:sp>
    </p:spTree>
    <p:extLst>
      <p:ext uri="{BB962C8B-B14F-4D97-AF65-F5344CB8AC3E}">
        <p14:creationId xmlns:p14="http://schemas.microsoft.com/office/powerpoint/2010/main" val="706937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531939"/>
            <a:ext cx="4157662" cy="3450944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8" y="1531939"/>
            <a:ext cx="4157663" cy="3450944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3274" y="609600"/>
            <a:ext cx="8515926" cy="814388"/>
          </a:xfrm>
        </p:spPr>
        <p:txBody>
          <a:bodyPr lIns="0" tIns="0" anchor="t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" y="6511636"/>
            <a:ext cx="8751455" cy="34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0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0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8726" y="1064213"/>
            <a:ext cx="8400473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70100"/>
            <a:ext cx="8493132" cy="30714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348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25" r:id="rId2"/>
    <p:sldLayoutId id="2147483749" r:id="rId3"/>
    <p:sldLayoutId id="2147483752" r:id="rId4"/>
    <p:sldLayoutId id="2147483748" r:id="rId5"/>
    <p:sldLayoutId id="2147483750" r:id="rId6"/>
    <p:sldLayoutId id="2147483727" r:id="rId7"/>
    <p:sldLayoutId id="2147483728" r:id="rId8"/>
    <p:sldLayoutId id="2147483729" r:id="rId9"/>
    <p:sldLayoutId id="2147483731" r:id="rId10"/>
    <p:sldLayoutId id="2147483732" r:id="rId11"/>
    <p:sldLayoutId id="2147483733" r:id="rId12"/>
    <p:sldLayoutId id="2147483734" r:id="rId13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38089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6pPr>
      <a:lvl7pPr marL="76179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7pPr>
      <a:lvl8pPr marL="114268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8pPr>
      <a:lvl9pPr marL="152357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9pPr>
    </p:titleStyle>
    <p:bodyStyle>
      <a:lvl1pPr marL="189124" indent="-189124" algn="l" rtl="0" eaLnBrk="1" fontAlgn="base" hangingPunct="1">
        <a:spcBef>
          <a:spcPts val="667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78763" indent="-194416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711530" indent="-137548" algn="l" rtl="0" eaLnBrk="1" fontAlgn="base" hangingPunct="1">
        <a:spcBef>
          <a:spcPct val="1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001168" indent="-194416" algn="l" rtl="0" eaLnBrk="1" fontAlgn="base" hangingPunct="1">
        <a:spcBef>
          <a:spcPct val="5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240546" indent="-144163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621441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6pPr>
      <a:lvl7pPr marL="2002336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7pPr>
      <a:lvl8pPr marL="2383230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8pPr>
      <a:lvl9pPr marL="2764124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895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79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68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57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467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362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25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146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hyperlink" Target="mailto:Cathy.Baars@quicknet.nl" TargetMode="Externa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46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Garbage in the Classroom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35203" y="1517073"/>
            <a:ext cx="8458200" cy="684260"/>
          </a:xfrm>
        </p:spPr>
        <p:txBody>
          <a:bodyPr/>
          <a:lstStyle/>
          <a:p>
            <a:r>
              <a:rPr lang="en-US" b="0" i="1" dirty="0" smtClean="0"/>
              <a:t>Cathy Baars</a:t>
            </a:r>
            <a:endParaRPr lang="en-US" b="0" i="1" dirty="0"/>
          </a:p>
        </p:txBody>
      </p:sp>
      <p:sp>
        <p:nvSpPr>
          <p:cNvPr id="5" name="Tekstvak 4"/>
          <p:cNvSpPr txBox="1"/>
          <p:nvPr/>
        </p:nvSpPr>
        <p:spPr>
          <a:xfrm>
            <a:off x="2120153" y="5118847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Start at </a:t>
            </a:r>
            <a:r>
              <a:rPr lang="nl-NL" dirty="0" smtClean="0">
                <a:solidFill>
                  <a:srgbClr val="FF0000"/>
                </a:solidFill>
              </a:rPr>
              <a:t>17:00 </a:t>
            </a:r>
            <a:r>
              <a:rPr lang="nl-NL" dirty="0" smtClean="0">
                <a:solidFill>
                  <a:srgbClr val="FF0000"/>
                </a:solidFill>
              </a:rPr>
              <a:t>uur</a:t>
            </a: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70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88" b="6922"/>
          <a:stretch/>
        </p:blipFill>
        <p:spPr>
          <a:xfrm>
            <a:off x="32656" y="0"/>
            <a:ext cx="9111343" cy="687977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How: </a:t>
            </a:r>
            <a:r>
              <a:rPr lang="nl-NL" dirty="0" err="1" smtClean="0"/>
              <a:t>Used</a:t>
            </a:r>
            <a:r>
              <a:rPr lang="nl-NL" dirty="0" smtClean="0"/>
              <a:t> </a:t>
            </a:r>
            <a:r>
              <a:rPr lang="nl-NL" dirty="0" err="1" smtClean="0"/>
              <a:t>materials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 smtClean="0"/>
              <a:t>Ti-Nspire </a:t>
            </a:r>
            <a:r>
              <a:rPr lang="nl-NL" sz="2000" dirty="0" err="1" smtClean="0"/>
              <a:t>with</a:t>
            </a:r>
            <a:r>
              <a:rPr lang="nl-NL" sz="2000" dirty="0" smtClean="0"/>
              <a:t> python (pre-release)</a:t>
            </a:r>
          </a:p>
          <a:p>
            <a:r>
              <a:rPr lang="nl-NL" sz="2000" dirty="0" smtClean="0"/>
              <a:t>Innovator hub</a:t>
            </a:r>
          </a:p>
          <a:p>
            <a:r>
              <a:rPr lang="nl-NL" sz="2000" dirty="0" smtClean="0"/>
              <a:t>Sensors + motors</a:t>
            </a:r>
          </a:p>
          <a:p>
            <a:r>
              <a:rPr lang="nl-NL" sz="2000" dirty="0" err="1" smtClean="0"/>
              <a:t>Battery</a:t>
            </a:r>
            <a:r>
              <a:rPr lang="nl-NL" sz="2000" dirty="0" smtClean="0"/>
              <a:t> packs. </a:t>
            </a:r>
          </a:p>
          <a:p>
            <a:r>
              <a:rPr lang="nl-NL" sz="2000" dirty="0" smtClean="0"/>
              <a:t>K’nex</a:t>
            </a:r>
          </a:p>
          <a:p>
            <a:r>
              <a:rPr lang="nl-NL" sz="2000" dirty="0" smtClean="0"/>
              <a:t>….</a:t>
            </a: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950" y="2756467"/>
            <a:ext cx="5048250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78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9827" y="193440"/>
            <a:ext cx="8515926" cy="814388"/>
          </a:xfrm>
        </p:spPr>
        <p:txBody>
          <a:bodyPr/>
          <a:lstStyle/>
          <a:p>
            <a:r>
              <a:rPr lang="nl-NL" dirty="0" err="1" smtClean="0"/>
              <a:t>Garbage</a:t>
            </a:r>
            <a:r>
              <a:rPr lang="nl-NL" dirty="0" smtClean="0"/>
              <a:t> </a:t>
            </a:r>
            <a:r>
              <a:rPr lang="nl-NL" dirty="0" err="1" smtClean="0"/>
              <a:t>press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2" r="19168"/>
          <a:stretch/>
        </p:blipFill>
        <p:spPr>
          <a:xfrm>
            <a:off x="0" y="600634"/>
            <a:ext cx="7014882" cy="628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73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88" b="6922"/>
          <a:stretch/>
        </p:blipFill>
        <p:spPr>
          <a:xfrm>
            <a:off x="32657" y="0"/>
            <a:ext cx="9111343" cy="687977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Cleaning glas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3032"/>
            <a:ext cx="9157452" cy="6104968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34" y="865091"/>
            <a:ext cx="2480984" cy="165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42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88" b="6922"/>
          <a:stretch/>
        </p:blipFill>
        <p:spPr>
          <a:xfrm>
            <a:off x="32657" y="0"/>
            <a:ext cx="9111343" cy="687977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Separating</a:t>
            </a:r>
            <a:r>
              <a:rPr lang="nl-NL" dirty="0" smtClean="0"/>
              <a:t> </a:t>
            </a:r>
            <a:br>
              <a:rPr lang="nl-NL" dirty="0" smtClean="0"/>
            </a:br>
            <a:r>
              <a:rPr lang="nl-NL" dirty="0" smtClean="0"/>
              <a:t>Plastic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4" r="16275"/>
          <a:stretch/>
        </p:blipFill>
        <p:spPr>
          <a:xfrm>
            <a:off x="2819400" y="0"/>
            <a:ext cx="6324600" cy="686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33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88" b="6922"/>
          <a:stretch/>
        </p:blipFill>
        <p:spPr>
          <a:xfrm>
            <a:off x="32656" y="0"/>
            <a:ext cx="9111343" cy="687977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Separating</a:t>
            </a:r>
            <a:r>
              <a:rPr lang="nl-NL" dirty="0" smtClean="0"/>
              <a:t> Metal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717"/>
            <a:ext cx="9144000" cy="614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46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Garbage</a:t>
            </a:r>
            <a:r>
              <a:rPr lang="nl-NL" dirty="0" smtClean="0"/>
              <a:t> van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" y="762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76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88" b="6922"/>
          <a:stretch/>
        </p:blipFill>
        <p:spPr>
          <a:xfrm>
            <a:off x="32657" y="0"/>
            <a:ext cx="9111343" cy="687977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Short video </a:t>
            </a:r>
            <a:r>
              <a:rPr lang="nl-NL" dirty="0" err="1" smtClean="0"/>
              <a:t>about</a:t>
            </a:r>
            <a:r>
              <a:rPr lang="nl-NL" dirty="0" smtClean="0"/>
              <a:t> project</a:t>
            </a:r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2126166" y="3244334"/>
            <a:ext cx="5584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Video: </a:t>
            </a:r>
            <a:r>
              <a:rPr lang="nl-NL" dirty="0"/>
              <a:t>https://www.youtube.com/watch?v=XGJ7GGlNBoI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2544" y="5883663"/>
            <a:ext cx="1426594" cy="109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0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88" b="6922"/>
          <a:stretch/>
        </p:blipFill>
        <p:spPr>
          <a:xfrm>
            <a:off x="32657" y="0"/>
            <a:ext cx="9111343" cy="687977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More information</a:t>
            </a:r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2544" y="5883663"/>
            <a:ext cx="1426594" cy="1095624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510131" y="2833673"/>
            <a:ext cx="55440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For more information: 	</a:t>
            </a:r>
            <a:r>
              <a:rPr lang="nl-NL" dirty="0" smtClean="0">
                <a:hlinkClick r:id="rId5"/>
              </a:rPr>
              <a:t>Cathy.Baars@quicknet.nl</a:t>
            </a:r>
            <a:endParaRPr lang="nl-NL" dirty="0"/>
          </a:p>
          <a:p>
            <a:r>
              <a:rPr lang="nl-NL" dirty="0"/>
              <a:t>	</a:t>
            </a:r>
            <a:r>
              <a:rPr lang="nl-NL" dirty="0" smtClean="0"/>
              <a:t>		T3Nederland.nl</a:t>
            </a:r>
          </a:p>
          <a:p>
            <a:r>
              <a:rPr lang="nl-NL" dirty="0"/>
              <a:t>	</a:t>
            </a:r>
            <a:r>
              <a:rPr lang="nl-NL" dirty="0" smtClean="0"/>
              <a:t>		T3Europa.eu</a:t>
            </a:r>
          </a:p>
        </p:txBody>
      </p:sp>
    </p:spTree>
    <p:extLst>
      <p:ext uri="{BB962C8B-B14F-4D97-AF65-F5344CB8AC3E}">
        <p14:creationId xmlns:p14="http://schemas.microsoft.com/office/powerpoint/2010/main" val="90662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88" b="6922"/>
          <a:stretch/>
        </p:blipFill>
        <p:spPr>
          <a:xfrm>
            <a:off x="32656" y="0"/>
            <a:ext cx="9111343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274" y="598713"/>
            <a:ext cx="8515926" cy="523197"/>
          </a:xfrm>
        </p:spPr>
        <p:txBody>
          <a:bodyPr/>
          <a:lstStyle/>
          <a:p>
            <a:r>
              <a:rPr lang="en-US" dirty="0" smtClean="0"/>
              <a:t>Content</a:t>
            </a:r>
            <a:r>
              <a:rPr lang="en-US" dirty="0"/>
              <a:t/>
            </a:r>
            <a:br>
              <a:rPr lang="en-US" dirty="0"/>
            </a:br>
            <a:endParaRPr lang="en-US" i="1" dirty="0"/>
          </a:p>
        </p:txBody>
      </p:sp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333381" y="1539394"/>
            <a:ext cx="8467725" cy="3824769"/>
          </a:xfrm>
        </p:spPr>
        <p:txBody>
          <a:bodyPr/>
          <a:lstStyle/>
          <a:p>
            <a:r>
              <a:rPr lang="en-US" sz="2000" dirty="0" smtClean="0"/>
              <a:t>Idea</a:t>
            </a:r>
          </a:p>
          <a:p>
            <a:r>
              <a:rPr lang="en-US" sz="2000" dirty="0" smtClean="0"/>
              <a:t>Subjects from curriculum</a:t>
            </a:r>
          </a:p>
          <a:p>
            <a:r>
              <a:rPr lang="en-US" sz="2000" dirty="0" smtClean="0"/>
              <a:t>Pedagogy</a:t>
            </a:r>
          </a:p>
          <a:p>
            <a:pPr lvl="1"/>
            <a:r>
              <a:rPr lang="en-US" sz="2000" dirty="0" smtClean="0"/>
              <a:t>During  lockdown</a:t>
            </a:r>
          </a:p>
          <a:p>
            <a:pPr lvl="1"/>
            <a:r>
              <a:rPr lang="en-US" sz="2000" dirty="0" smtClean="0"/>
              <a:t>At school</a:t>
            </a:r>
          </a:p>
          <a:p>
            <a:r>
              <a:rPr lang="en-US" sz="2000" dirty="0" smtClean="0"/>
              <a:t>How</a:t>
            </a:r>
          </a:p>
          <a:p>
            <a:r>
              <a:rPr lang="en-US" sz="2000" dirty="0" smtClean="0"/>
              <a:t>Examples</a:t>
            </a:r>
          </a:p>
          <a:p>
            <a:r>
              <a:rPr lang="en-US" sz="2000" dirty="0" smtClean="0"/>
              <a:t>“Movie”</a:t>
            </a:r>
          </a:p>
          <a:p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206" y="1451742"/>
            <a:ext cx="5123793" cy="3415862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5444023" y="5144038"/>
            <a:ext cx="35285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Pictures made by </a:t>
            </a:r>
            <a:r>
              <a:rPr lang="en-US" sz="1400" dirty="0" err="1" smtClean="0">
                <a:solidFill>
                  <a:srgbClr val="C00000"/>
                </a:solidFill>
              </a:rPr>
              <a:t>M.Goulmy</a:t>
            </a:r>
            <a:r>
              <a:rPr lang="en-US" sz="1400" dirty="0" smtClean="0">
                <a:solidFill>
                  <a:srgbClr val="C00000"/>
                </a:solidFill>
              </a:rPr>
              <a:t> and C. Baars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07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88" b="6922"/>
          <a:stretch/>
        </p:blipFill>
        <p:spPr>
          <a:xfrm>
            <a:off x="32656" y="0"/>
            <a:ext cx="9111343" cy="687977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Idea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33381" y="1121912"/>
            <a:ext cx="8467725" cy="4242252"/>
          </a:xfrm>
        </p:spPr>
        <p:txBody>
          <a:bodyPr/>
          <a:lstStyle/>
          <a:p>
            <a:r>
              <a:rPr lang="en-US" sz="2000" dirty="0" smtClean="0"/>
              <a:t>Students doing a larger project</a:t>
            </a:r>
          </a:p>
          <a:p>
            <a:r>
              <a:rPr lang="en-US" sz="2000" dirty="0" smtClean="0"/>
              <a:t>Sustainability / milieu</a:t>
            </a:r>
          </a:p>
          <a:p>
            <a:r>
              <a:rPr lang="en-US" sz="2000" dirty="0" smtClean="0"/>
              <a:t>Programming</a:t>
            </a:r>
          </a:p>
          <a:p>
            <a:r>
              <a:rPr lang="en-US" sz="2000" dirty="0" smtClean="0"/>
              <a:t>Orientation at future career</a:t>
            </a:r>
          </a:p>
          <a:p>
            <a:r>
              <a:rPr lang="en-US" sz="2000" dirty="0" smtClean="0"/>
              <a:t>Scrum finalization </a:t>
            </a:r>
          </a:p>
          <a:p>
            <a:endParaRPr lang="en-US" sz="2000" dirty="0" smtClean="0"/>
          </a:p>
          <a:p>
            <a:pPr marL="2601913" indent="-273050">
              <a:buNone/>
            </a:pPr>
            <a:r>
              <a:rPr lang="en-US" sz="2000" u="sng" dirty="0" smtClean="0">
                <a:solidFill>
                  <a:srgbClr val="C00000"/>
                </a:solidFill>
              </a:rPr>
              <a:t>Garbage project</a:t>
            </a:r>
            <a:r>
              <a:rPr lang="en-US" sz="2000" dirty="0" smtClean="0"/>
              <a:t>: </a:t>
            </a:r>
          </a:p>
          <a:p>
            <a:pPr marL="2601913" indent="-273050"/>
            <a:r>
              <a:rPr lang="en-US" sz="2000" dirty="0" smtClean="0"/>
              <a:t>Garbage van</a:t>
            </a:r>
          </a:p>
          <a:p>
            <a:pPr marL="2601913" indent="-273050"/>
            <a:r>
              <a:rPr lang="en-US" sz="2000" dirty="0" smtClean="0"/>
              <a:t>Separating plastic</a:t>
            </a:r>
          </a:p>
          <a:p>
            <a:pPr marL="2601913" indent="-273050"/>
            <a:r>
              <a:rPr lang="en-US" sz="2000" dirty="0" smtClean="0"/>
              <a:t>Separating metal</a:t>
            </a:r>
          </a:p>
          <a:p>
            <a:pPr marL="2601913" indent="-273050"/>
            <a:r>
              <a:rPr lang="en-US" sz="2000" dirty="0" smtClean="0"/>
              <a:t>Cleaning glass</a:t>
            </a:r>
          </a:p>
          <a:p>
            <a:pPr marL="2601913" indent="-273050"/>
            <a:r>
              <a:rPr lang="en-US" sz="2000" dirty="0" smtClean="0"/>
              <a:t>Garbage press</a:t>
            </a:r>
          </a:p>
          <a:p>
            <a:endParaRPr lang="en-US" sz="2000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67526" y="2342018"/>
            <a:ext cx="4646844" cy="309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31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88" b="6922"/>
          <a:stretch/>
        </p:blipFill>
        <p:spPr>
          <a:xfrm>
            <a:off x="32656" y="0"/>
            <a:ext cx="9111343" cy="687977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Subjects </a:t>
            </a:r>
            <a:r>
              <a:rPr lang="en-US" dirty="0" smtClean="0"/>
              <a:t>covered</a:t>
            </a:r>
            <a:r>
              <a:rPr lang="nl-NL" dirty="0" smtClean="0"/>
              <a:t>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274" y="1121911"/>
            <a:ext cx="8467725" cy="3824769"/>
          </a:xfrm>
        </p:spPr>
        <p:txBody>
          <a:bodyPr/>
          <a:lstStyle/>
          <a:p>
            <a:r>
              <a:rPr lang="en-US" sz="2000" dirty="0" smtClean="0"/>
              <a:t>Technical automation</a:t>
            </a:r>
          </a:p>
          <a:p>
            <a:r>
              <a:rPr lang="en-US" sz="2000" dirty="0" smtClean="0"/>
              <a:t>Technical design</a:t>
            </a:r>
          </a:p>
          <a:p>
            <a:r>
              <a:rPr lang="en-US" sz="2000" dirty="0" smtClean="0"/>
              <a:t>Design cycle</a:t>
            </a:r>
          </a:p>
          <a:p>
            <a:r>
              <a:rPr lang="en-US" sz="2000" dirty="0" smtClean="0"/>
              <a:t>Use of internet for information </a:t>
            </a:r>
          </a:p>
          <a:p>
            <a:r>
              <a:rPr lang="en-US" sz="2000" dirty="0" smtClean="0"/>
              <a:t>Sustainability, climate and environment</a:t>
            </a:r>
          </a:p>
          <a:p>
            <a:r>
              <a:rPr lang="en-US" sz="2000" dirty="0" smtClean="0"/>
              <a:t>Communicating about physics</a:t>
            </a:r>
          </a:p>
          <a:p>
            <a:r>
              <a:rPr lang="en-US" sz="2000" dirty="0" smtClean="0"/>
              <a:t>Orientation on study and career</a:t>
            </a:r>
          </a:p>
          <a:p>
            <a:r>
              <a:rPr lang="en-US" sz="2000" dirty="0" smtClean="0"/>
              <a:t>Modelling, computational thinking and programming</a:t>
            </a:r>
          </a:p>
          <a:p>
            <a:r>
              <a:rPr lang="en-US" sz="2000" dirty="0" smtClean="0"/>
              <a:t>Technical skills in using apparatus </a:t>
            </a:r>
          </a:p>
          <a:p>
            <a:r>
              <a:rPr lang="en-US" sz="2000" dirty="0" smtClean="0"/>
              <a:t>General use of computer for science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My target: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Use of physics in a project that is larger and extending my classroom. 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38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88" b="6922"/>
          <a:stretch/>
        </p:blipFill>
        <p:spPr>
          <a:xfrm>
            <a:off x="32657" y="51935"/>
            <a:ext cx="9111343" cy="687977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Pedagogy during lockdown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Target: Programming motors that respond on sensors</a:t>
            </a:r>
          </a:p>
          <a:p>
            <a:r>
              <a:rPr lang="en-US" sz="2000" dirty="0" smtClean="0"/>
              <a:t>But:</a:t>
            </a:r>
          </a:p>
          <a:p>
            <a:pPr lvl="1"/>
            <a:r>
              <a:rPr lang="en-US" sz="1800" dirty="0" smtClean="0"/>
              <a:t>During lockdown students didn’t have access to materials</a:t>
            </a:r>
          </a:p>
          <a:p>
            <a:r>
              <a:rPr lang="en-US" sz="2000" dirty="0" smtClean="0"/>
              <a:t>Learning how to program art in python</a:t>
            </a:r>
          </a:p>
          <a:p>
            <a:r>
              <a:rPr lang="en-US" sz="2000" dirty="0" smtClean="0"/>
              <a:t>No python on calculator at that time</a:t>
            </a:r>
          </a:p>
          <a:p>
            <a:r>
              <a:rPr lang="en-US" sz="2000" dirty="0" err="1" smtClean="0"/>
              <a:t>Repl</a:t>
            </a:r>
            <a:r>
              <a:rPr lang="en-US" sz="2000" dirty="0" smtClean="0"/>
              <a:t>-it</a:t>
            </a:r>
          </a:p>
          <a:p>
            <a:r>
              <a:rPr lang="en-US" sz="2000" dirty="0" smtClean="0"/>
              <a:t>Zoom with chat</a:t>
            </a:r>
          </a:p>
          <a:p>
            <a:r>
              <a:rPr lang="en-US" sz="2000" dirty="0" smtClean="0"/>
              <a:t>Debugging programs together </a:t>
            </a:r>
            <a:r>
              <a:rPr lang="en-US" sz="2000" dirty="0" smtClean="0">
                <a:sym typeface="Wingdings" panose="05000000000000000000" pitchFamily="2" charset="2"/>
              </a:rPr>
              <a:t> very valuable</a:t>
            </a:r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 smtClean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2942" y="2475234"/>
            <a:ext cx="2128163" cy="209686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7243" y="4765878"/>
            <a:ext cx="2100226" cy="189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45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88" b="6922"/>
          <a:stretch/>
        </p:blipFill>
        <p:spPr>
          <a:xfrm>
            <a:off x="37139" y="0"/>
            <a:ext cx="9111343" cy="687977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Pedagogy</a:t>
            </a:r>
            <a:r>
              <a:rPr lang="nl-NL" dirty="0" smtClean="0"/>
              <a:t>: at school (1)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Only 20 minute lesson per week at school</a:t>
            </a:r>
          </a:p>
          <a:p>
            <a:r>
              <a:rPr lang="en-US" sz="2000" dirty="0" smtClean="0"/>
              <a:t>Turtle vs rover</a:t>
            </a:r>
            <a:r>
              <a:rPr lang="en-US" sz="2000" dirty="0" smtClean="0">
                <a:sym typeface="Wingdings" panose="05000000000000000000" pitchFamily="2" charset="2"/>
              </a:rPr>
              <a:t> Works the same!</a:t>
            </a:r>
          </a:p>
          <a:p>
            <a:pPr lvl="1"/>
            <a:r>
              <a:rPr lang="en-US" sz="1800" dirty="0" err="1" smtClean="0">
                <a:sym typeface="Wingdings" panose="05000000000000000000" pitchFamily="2" charset="2"/>
              </a:rPr>
              <a:t>turtle.forward</a:t>
            </a:r>
            <a:r>
              <a:rPr lang="en-US" sz="1800" dirty="0" smtClean="0">
                <a:sym typeface="Wingdings" panose="05000000000000000000" pitchFamily="2" charset="2"/>
              </a:rPr>
              <a:t>(10)</a:t>
            </a:r>
          </a:p>
          <a:p>
            <a:pPr lvl="1"/>
            <a:r>
              <a:rPr lang="en-US" sz="1800" dirty="0" err="1" smtClean="0">
                <a:sym typeface="Wingdings" panose="05000000000000000000" pitchFamily="2" charset="2"/>
              </a:rPr>
              <a:t>rv.forward</a:t>
            </a:r>
            <a:r>
              <a:rPr lang="en-US" sz="1800" dirty="0" smtClean="0">
                <a:sym typeface="Wingdings" panose="05000000000000000000" pitchFamily="2" charset="2"/>
              </a:rPr>
              <a:t>(10)</a:t>
            </a:r>
          </a:p>
          <a:p>
            <a:r>
              <a:rPr lang="en-US" sz="2000" dirty="0" smtClean="0">
                <a:sym typeface="Wingdings" panose="05000000000000000000" pitchFamily="2" charset="2"/>
              </a:rPr>
              <a:t>Programs made for art worked also with the rover</a:t>
            </a:r>
          </a:p>
          <a:p>
            <a:endParaRPr lang="en-US" sz="2000" dirty="0" smtClean="0">
              <a:sym typeface="Wingdings" panose="05000000000000000000" pitchFamily="2" charset="2"/>
            </a:endParaRPr>
          </a:p>
          <a:p>
            <a:endParaRPr lang="en-US" sz="2000" dirty="0" smtClean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 sz="2000" dirty="0" smtClean="0">
                <a:solidFill>
                  <a:srgbClr val="C00000"/>
                </a:solidFill>
                <a:sym typeface="Wingdings" panose="05000000000000000000" pitchFamily="2" charset="2"/>
              </a:rPr>
              <a:t>The same program can be used for more than 1 purpose. 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1044" y="1479822"/>
            <a:ext cx="2327217" cy="197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9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1704788" y="-417309"/>
            <a:ext cx="5790725" cy="7868503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88" b="6922"/>
          <a:stretch/>
        </p:blipFill>
        <p:spPr>
          <a:xfrm>
            <a:off x="32656" y="0"/>
            <a:ext cx="9111343" cy="687977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Pedagogy</a:t>
            </a:r>
            <a:r>
              <a:rPr lang="nl-NL" dirty="0" smtClean="0"/>
              <a:t>: at school (2)</a:t>
            </a:r>
            <a:r>
              <a:rPr lang="nl-NL" dirty="0" smtClean="0">
                <a:sym typeface="Wingdings" panose="05000000000000000000" pitchFamily="2" charset="2"/>
              </a:rPr>
              <a:t> Scrum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4624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88" b="6922"/>
          <a:stretch/>
        </p:blipFill>
        <p:spPr>
          <a:xfrm>
            <a:off x="32656" y="0"/>
            <a:ext cx="9111343" cy="687977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How: Scrum </a:t>
            </a:r>
            <a:r>
              <a:rPr lang="nl-NL" dirty="0" err="1" smtClean="0"/>
              <a:t>with</a:t>
            </a:r>
            <a:r>
              <a:rPr lang="nl-NL" dirty="0" smtClean="0"/>
              <a:t> sprints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Sprint 1: Background information and requirements of </a:t>
            </a:r>
            <a:r>
              <a:rPr lang="en-US" sz="2000" dirty="0" err="1" smtClean="0"/>
              <a:t>product</a:t>
            </a:r>
            <a:r>
              <a:rPr lang="en-US" sz="2000" dirty="0" err="1" smtClean="0">
                <a:sym typeface="Wingdings" panose="05000000000000000000" pitchFamily="2" charset="2"/>
              </a:rPr>
              <a:t>Poster</a:t>
            </a:r>
            <a:endParaRPr lang="en-US" sz="2000" dirty="0" smtClean="0">
              <a:sym typeface="Wingdings" panose="05000000000000000000" pitchFamily="2" charset="2"/>
            </a:endParaRPr>
          </a:p>
          <a:p>
            <a:r>
              <a:rPr lang="en-US" sz="2000" dirty="0" smtClean="0">
                <a:sym typeface="Wingdings" panose="05000000000000000000" pitchFamily="2" charset="2"/>
              </a:rPr>
              <a:t>Sprint 2: partial solutions and refined requirements of </a:t>
            </a:r>
            <a:r>
              <a:rPr lang="en-US" sz="2000" dirty="0" err="1" smtClean="0">
                <a:sym typeface="Wingdings" panose="05000000000000000000" pitchFamily="2" charset="2"/>
              </a:rPr>
              <a:t>productVideo</a:t>
            </a:r>
            <a:endParaRPr lang="en-US" sz="2000" dirty="0" smtClean="0">
              <a:sym typeface="Wingdings" panose="05000000000000000000" pitchFamily="2" charset="2"/>
            </a:endParaRPr>
          </a:p>
          <a:p>
            <a:r>
              <a:rPr lang="en-US" sz="2000" dirty="0" smtClean="0">
                <a:sym typeface="Wingdings" panose="05000000000000000000" pitchFamily="2" charset="2"/>
              </a:rPr>
              <a:t>Sprint 3: Working product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Time: Sprint 1 and 2 one week, sprint 3 two weeks</a:t>
            </a:r>
          </a:p>
          <a:p>
            <a:endParaRPr lang="en-US" sz="2000" dirty="0" smtClean="0"/>
          </a:p>
          <a:p>
            <a:r>
              <a:rPr lang="en-US" sz="2000" dirty="0" smtClean="0"/>
              <a:t>Scoring with rubrics</a:t>
            </a:r>
          </a:p>
          <a:p>
            <a:endParaRPr lang="en-US" sz="2000" dirty="0" smtClean="0"/>
          </a:p>
          <a:p>
            <a:r>
              <a:rPr lang="en-US" sz="2000" dirty="0" smtClean="0"/>
              <a:t>Retro and review</a:t>
            </a:r>
            <a:endParaRPr lang="en-US" sz="20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952" y="3739182"/>
            <a:ext cx="2610342" cy="162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40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88" b="6922"/>
          <a:stretch/>
        </p:blipFill>
        <p:spPr>
          <a:xfrm>
            <a:off x="32656" y="0"/>
            <a:ext cx="9111343" cy="687977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Making </a:t>
            </a:r>
            <a:r>
              <a:rPr lang="nl-NL" dirty="0" err="1" smtClean="0"/>
              <a:t>groups</a:t>
            </a:r>
            <a:r>
              <a:rPr lang="nl-NL" dirty="0" smtClean="0"/>
              <a:t>: </a:t>
            </a:r>
            <a:r>
              <a:rPr lang="nl-NL" dirty="0" err="1" smtClean="0"/>
              <a:t>Quality</a:t>
            </a:r>
            <a:r>
              <a:rPr lang="nl-NL" dirty="0" smtClean="0"/>
              <a:t> </a:t>
            </a:r>
            <a:r>
              <a:rPr lang="nl-NL" dirty="0" err="1" smtClean="0"/>
              <a:t>chart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1482987"/>
              </p:ext>
            </p:extLst>
          </p:nvPr>
        </p:nvGraphicFramePr>
        <p:xfrm>
          <a:off x="333375" y="1539875"/>
          <a:ext cx="8467725" cy="3172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4225">
                  <a:extLst>
                    <a:ext uri="{9D8B030D-6E8A-4147-A177-3AD203B41FA5}">
                      <a16:colId xmlns:a16="http://schemas.microsoft.com/office/drawing/2014/main" val="1254142422"/>
                    </a:ext>
                  </a:extLst>
                </a:gridCol>
                <a:gridCol w="2997200">
                  <a:extLst>
                    <a:ext uri="{9D8B030D-6E8A-4147-A177-3AD203B41FA5}">
                      <a16:colId xmlns:a16="http://schemas.microsoft.com/office/drawing/2014/main" val="3263055507"/>
                    </a:ext>
                  </a:extLst>
                </a:gridCol>
                <a:gridCol w="3416300">
                  <a:extLst>
                    <a:ext uri="{9D8B030D-6E8A-4147-A177-3AD203B41FA5}">
                      <a16:colId xmlns:a16="http://schemas.microsoft.com/office/drawing/2014/main" val="9626056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2000" dirty="0" err="1" smtClean="0"/>
                        <a:t>Qualities</a:t>
                      </a:r>
                      <a:endParaRPr lang="nl-NL" sz="2000" dirty="0"/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Skills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err="1" smtClean="0"/>
                        <a:t>Interaction</a:t>
                      </a:r>
                      <a:endParaRPr lang="nl-N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2487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Creative</a:t>
                      </a:r>
                      <a:endParaRPr lang="en-US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Good in building</a:t>
                      </a:r>
                      <a:endParaRPr lang="en-US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Keeping the spirit up</a:t>
                      </a:r>
                      <a:endParaRPr lang="en-US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719528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Ambitious</a:t>
                      </a:r>
                      <a:endParaRPr lang="en-US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Good in problem solving</a:t>
                      </a:r>
                      <a:endParaRPr lang="en-US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Activating</a:t>
                      </a:r>
                      <a:r>
                        <a:rPr lang="en-US" sz="1800" baseline="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people</a:t>
                      </a:r>
                      <a:endParaRPr lang="en-US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688523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Independent</a:t>
                      </a:r>
                      <a:endParaRPr lang="en-US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Good in programming</a:t>
                      </a:r>
                      <a:endParaRPr lang="en-US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Taking the lead</a:t>
                      </a:r>
                      <a:endParaRPr lang="en-US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714367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Reliable</a:t>
                      </a:r>
                      <a:endParaRPr lang="en-US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Good in tinkering</a:t>
                      </a:r>
                      <a:endParaRPr lang="en-US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Helping people</a:t>
                      </a:r>
                      <a:endParaRPr lang="en-US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3223569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Responsible</a:t>
                      </a:r>
                      <a:endParaRPr lang="en-US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Good in planning</a:t>
                      </a:r>
                      <a:endParaRPr lang="en-US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2474326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Positive</a:t>
                      </a:r>
                      <a:endParaRPr lang="en-US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Good in technic</a:t>
                      </a:r>
                      <a:endParaRPr lang="en-US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745839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Determent</a:t>
                      </a:r>
                      <a:endParaRPr lang="en-US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260740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132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3 NL + Martinuscollege" id="{A0B0991E-DBCE-4AA7-A1BE-50885690F9C8}" vid="{33089C2D-6592-4693-A1AD-6BB41ADDFB4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 Delft</Template>
  <TotalTime>606</TotalTime>
  <Words>395</Words>
  <Application>Microsoft Office PowerPoint</Application>
  <PresentationFormat>Diavoorstelling (4:3)</PresentationFormat>
  <Paragraphs>118</Paragraphs>
  <Slides>17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3" baseType="lpstr">
      <vt:lpstr>Arial</vt:lpstr>
      <vt:lpstr>Calibri</vt:lpstr>
      <vt:lpstr>Courier New</vt:lpstr>
      <vt:lpstr>Times New Roman</vt:lpstr>
      <vt:lpstr>Wingdings</vt:lpstr>
      <vt:lpstr>1_FinalPowerpoint</vt:lpstr>
      <vt:lpstr>Garbage in the Classroom</vt:lpstr>
      <vt:lpstr>Content </vt:lpstr>
      <vt:lpstr>Idea</vt:lpstr>
      <vt:lpstr>Subjects covered:</vt:lpstr>
      <vt:lpstr>Pedagogy during lockdown</vt:lpstr>
      <vt:lpstr>Pedagogy: at school (1)</vt:lpstr>
      <vt:lpstr>Pedagogy: at school (2) Scrum</vt:lpstr>
      <vt:lpstr>How: Scrum with sprints</vt:lpstr>
      <vt:lpstr>Making groups: Quality chart </vt:lpstr>
      <vt:lpstr>How: Used materials</vt:lpstr>
      <vt:lpstr>Garbage press</vt:lpstr>
      <vt:lpstr>Cleaning glas</vt:lpstr>
      <vt:lpstr>Separating  Plastic</vt:lpstr>
      <vt:lpstr>Separating Metal</vt:lpstr>
      <vt:lpstr>Garbage van</vt:lpstr>
      <vt:lpstr>Short video about project</vt:lpstr>
      <vt:lpstr>More information</vt:lpstr>
    </vt:vector>
  </TitlesOfParts>
  <Company>Martinuscollege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Vuilnisproject</dc:title>
  <dc:creator>Cathy Baars</dc:creator>
  <cp:lastModifiedBy>Cathy Baars</cp:lastModifiedBy>
  <cp:revision>40</cp:revision>
  <dcterms:created xsi:type="dcterms:W3CDTF">2021-02-26T08:47:37Z</dcterms:created>
  <dcterms:modified xsi:type="dcterms:W3CDTF">2021-06-14T08:47:01Z</dcterms:modified>
</cp:coreProperties>
</file>