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58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3" userDrawn="1">
          <p15:clr>
            <a:srgbClr val="A4A3A4"/>
          </p15:clr>
        </p15:guide>
        <p15:guide id="2" pos="2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1"/>
    <a:srgbClr val="0000FF"/>
    <a:srgbClr val="3773A5"/>
    <a:srgbClr val="3043FF"/>
    <a:srgbClr val="FE0000"/>
    <a:srgbClr val="FE8300"/>
    <a:srgbClr val="FEFF05"/>
    <a:srgbClr val="56565B"/>
    <a:srgbClr val="93D05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197"/>
  </p:normalViewPr>
  <p:slideViewPr>
    <p:cSldViewPr snapToGrid="0" snapToObjects="1" showGuides="1">
      <p:cViewPr varScale="1">
        <p:scale>
          <a:sx n="77" d="100"/>
          <a:sy n="77" d="100"/>
        </p:scale>
        <p:origin x="5568" y="108"/>
      </p:cViewPr>
      <p:guideLst>
        <p:guide orient="horz" pos="3143"/>
        <p:guide pos="2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82C65-0F59-054D-9CEF-770D77B8CD63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9F49-3AFA-7240-A74F-14D31F04D78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1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82C65-0F59-054D-9CEF-770D77B8CD63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9F49-3AFA-7240-A74F-14D31F04D78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6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82C65-0F59-054D-9CEF-770D77B8CD63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9F49-3AFA-7240-A74F-14D31F04D78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38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82C65-0F59-054D-9CEF-770D77B8CD63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9F49-3AFA-7240-A74F-14D31F04D78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39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82C65-0F59-054D-9CEF-770D77B8CD63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9F49-3AFA-7240-A74F-14D31F04D78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97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82C65-0F59-054D-9CEF-770D77B8CD63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9F49-3AFA-7240-A74F-14D31F04D78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74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82C65-0F59-054D-9CEF-770D77B8CD63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9F49-3AFA-7240-A74F-14D31F04D78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5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82C65-0F59-054D-9CEF-770D77B8CD63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9F49-3AFA-7240-A74F-14D31F04D78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11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82C65-0F59-054D-9CEF-770D77B8CD63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9F49-3AFA-7240-A74F-14D31F04D78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9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82C65-0F59-054D-9CEF-770D77B8CD63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9F49-3AFA-7240-A74F-14D31F04D78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18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82C65-0F59-054D-9CEF-770D77B8CD63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9F49-3AFA-7240-A74F-14D31F04D78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5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82C65-0F59-054D-9CEF-770D77B8CD63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9F49-3AFA-7240-A74F-14D31F04D78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2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2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12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10.tiff"/><Relationship Id="rId5" Type="http://schemas.openxmlformats.org/officeDocument/2006/relationships/image" Target="../media/image4.tiff"/><Relationship Id="rId10" Type="http://schemas.openxmlformats.org/officeDocument/2006/relationships/image" Target="../media/image9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13" Type="http://schemas.openxmlformats.org/officeDocument/2006/relationships/image" Target="../media/image21.tiff"/><Relationship Id="rId3" Type="http://schemas.openxmlformats.org/officeDocument/2006/relationships/image" Target="../media/image1.png"/><Relationship Id="rId7" Type="http://schemas.openxmlformats.org/officeDocument/2006/relationships/image" Target="../media/image15.tiff"/><Relationship Id="rId12" Type="http://schemas.openxmlformats.org/officeDocument/2006/relationships/image" Target="../media/image20.tiff"/><Relationship Id="rId17" Type="http://schemas.openxmlformats.org/officeDocument/2006/relationships/image" Target="../media/image25.tiff"/><Relationship Id="rId2" Type="http://schemas.openxmlformats.org/officeDocument/2006/relationships/image" Target="../media/image13.tiff"/><Relationship Id="rId16" Type="http://schemas.openxmlformats.org/officeDocument/2006/relationships/image" Target="../media/image2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tiff"/><Relationship Id="rId11" Type="http://schemas.openxmlformats.org/officeDocument/2006/relationships/image" Target="../media/image19.tiff"/><Relationship Id="rId5" Type="http://schemas.openxmlformats.org/officeDocument/2006/relationships/image" Target="../media/image3.tiff"/><Relationship Id="rId15" Type="http://schemas.openxmlformats.org/officeDocument/2006/relationships/image" Target="../media/image23.png"/><Relationship Id="rId10" Type="http://schemas.openxmlformats.org/officeDocument/2006/relationships/image" Target="../media/image18.tiff"/><Relationship Id="rId4" Type="http://schemas.openxmlformats.org/officeDocument/2006/relationships/image" Target="../media/image2.tiff"/><Relationship Id="rId9" Type="http://schemas.openxmlformats.org/officeDocument/2006/relationships/image" Target="../media/image17.tiff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509AA3A-B5B7-5889-4FEB-E56974221B10}"/>
              </a:ext>
            </a:extLst>
          </p:cNvPr>
          <p:cNvSpPr/>
          <p:nvPr/>
        </p:nvSpPr>
        <p:spPr>
          <a:xfrm>
            <a:off x="-1" y="9423626"/>
            <a:ext cx="6751423" cy="3571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8" descr="ti_logo_powerpoint_1_line.png">
            <a:extLst>
              <a:ext uri="{FF2B5EF4-FFF2-40B4-BE49-F238E27FC236}">
                <a16:creationId xmlns:a16="http://schemas.microsoft.com/office/drawing/2014/main" id="{CB8D21B1-6D15-2B7A-2332-301AB29533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397" y="9512043"/>
            <a:ext cx="1410879" cy="17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6DC31F0-0673-53C2-9375-9DEEA3378623}"/>
              </a:ext>
            </a:extLst>
          </p:cNvPr>
          <p:cNvGrpSpPr/>
          <p:nvPr/>
        </p:nvGrpSpPr>
        <p:grpSpPr>
          <a:xfrm>
            <a:off x="0" y="0"/>
            <a:ext cx="6858000" cy="745662"/>
            <a:chOff x="0" y="7065"/>
            <a:chExt cx="6858000" cy="74566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E8B7E2-2300-388A-DD0E-B9595ACB46A8}"/>
                </a:ext>
              </a:extLst>
            </p:cNvPr>
            <p:cNvSpPr/>
            <p:nvPr/>
          </p:nvSpPr>
          <p:spPr>
            <a:xfrm>
              <a:off x="0" y="7065"/>
              <a:ext cx="6858000" cy="74566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/>
                <a:t>        </a:t>
              </a:r>
              <a:r>
                <a:rPr lang="nl-NL" sz="3200" b="1" dirty="0"/>
                <a:t>Getting Started</a:t>
              </a:r>
            </a:p>
          </p:txBody>
        </p:sp>
        <p:pic>
          <p:nvPicPr>
            <p:cNvPr id="11" name="Picture 10" descr="Text, logo&#10;&#10;Description automatically generated">
              <a:extLst>
                <a:ext uri="{FF2B5EF4-FFF2-40B4-BE49-F238E27FC236}">
                  <a16:creationId xmlns:a16="http://schemas.microsoft.com/office/drawing/2014/main" id="{26A7C062-7186-15D5-7D79-F7115D7274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54399" y="59963"/>
              <a:ext cx="612396" cy="639865"/>
            </a:xfrm>
            <a:prstGeom prst="rect">
              <a:avLst/>
            </a:prstGeom>
          </p:spPr>
        </p:pic>
        <p:pic>
          <p:nvPicPr>
            <p:cNvPr id="12" name="Picture 11" descr="A picture containing drawing, light, food&#10;&#10;Description automatically generated">
              <a:extLst>
                <a:ext uri="{FF2B5EF4-FFF2-40B4-BE49-F238E27FC236}">
                  <a16:creationId xmlns:a16="http://schemas.microsoft.com/office/drawing/2014/main" id="{4DC5C23C-3D44-29BB-4306-DD0AEFDEAC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74" y="29012"/>
              <a:ext cx="555864" cy="691470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707C75C-4546-B54D-033D-6E871A97BE32}"/>
              </a:ext>
            </a:extLst>
          </p:cNvPr>
          <p:cNvSpPr/>
          <p:nvPr/>
        </p:nvSpPr>
        <p:spPr>
          <a:xfrm>
            <a:off x="199779" y="924938"/>
            <a:ext cx="3175932" cy="468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1400" b="1" kern="0" dirty="0">
                <a:solidFill>
                  <a:srgbClr val="3773A5"/>
                </a:solidFill>
                <a:latin typeface="Calibri Light" charset="0"/>
                <a:ea typeface="Times New Roman" charset="0"/>
                <a:cs typeface="Times New Roman" charset="0"/>
              </a:rPr>
              <a:t>Een Python-programma schrijven</a:t>
            </a:r>
          </a:p>
          <a:p>
            <a:pPr algn="just">
              <a:spcAft>
                <a:spcPts val="0"/>
              </a:spcAft>
            </a:pPr>
            <a:endParaRPr lang="nl-NL" sz="1200" b="1" kern="0" dirty="0">
              <a:solidFill>
                <a:srgbClr val="3773A5"/>
              </a:solidFill>
              <a:latin typeface="Calibri Light" charset="0"/>
              <a:ea typeface="Times New Roman" charset="0"/>
              <a:cs typeface="Times New Roman" charset="0"/>
            </a:endParaRPr>
          </a:p>
          <a:p>
            <a:pPr marL="534988" lvl="0" indent="-168275" algn="just">
              <a:spcAft>
                <a:spcPts val="0"/>
              </a:spcAft>
              <a:buFont typeface="Symbol" charset="2"/>
              <a:buChar char=""/>
            </a:pPr>
            <a:r>
              <a:rPr lang="nl-NL" sz="1200" dirty="0">
                <a:latin typeface="Calibri" charset="0"/>
                <a:ea typeface="Times New Roman" charset="0"/>
                <a:cs typeface="Times New Roman" charset="0"/>
              </a:rPr>
              <a:t>Druk op de Home knop </a:t>
            </a:r>
            <a:r>
              <a:rPr lang="en-US" sz="1200" dirty="0">
                <a:latin typeface="TINspireKeysCX" panose="02000000000000000000" pitchFamily="2" charset="0"/>
                <a:ea typeface="Times New Roman" charset="0"/>
                <a:cs typeface="Times New Roman" charset="0"/>
              </a:rPr>
              <a:t>c</a:t>
            </a:r>
            <a:r>
              <a:rPr lang="nl-NL" sz="1200" dirty="0">
                <a:ea typeface="Times New Roman" charset="0"/>
                <a:cs typeface="Times New Roman" charset="0"/>
              </a:rPr>
              <a:t>.</a:t>
            </a:r>
            <a:endParaRPr lang="en-US" sz="1200" dirty="0">
              <a:latin typeface="Calibri" charset="0"/>
              <a:ea typeface="Times New Roman" charset="0"/>
              <a:cs typeface="Times New Roman" charset="0"/>
            </a:endParaRPr>
          </a:p>
          <a:p>
            <a:pPr marL="534988" lvl="0" indent="-168275" algn="just">
              <a:spcAft>
                <a:spcPts val="0"/>
              </a:spcAft>
              <a:buFont typeface="Symbol" charset="2"/>
              <a:buChar char=""/>
            </a:pPr>
            <a:r>
              <a:rPr lang="nl-NL" sz="1200" dirty="0">
                <a:latin typeface="Calibri" charset="0"/>
                <a:ea typeface="Times New Roman" charset="0"/>
                <a:cs typeface="Times New Roman" charset="0"/>
              </a:rPr>
              <a:t>Kies 1 Nieuw.</a:t>
            </a:r>
          </a:p>
          <a:p>
            <a:pPr marL="366713" lvl="0" algn="just">
              <a:spcAft>
                <a:spcPts val="0"/>
              </a:spcAft>
            </a:pPr>
            <a:endParaRPr lang="nl-NL" sz="1050" dirty="0">
              <a:latin typeface="Calibri" charset="0"/>
              <a:ea typeface="Times New Roman" charset="0"/>
              <a:cs typeface="Times New Roman" charset="0"/>
            </a:endParaRPr>
          </a:p>
          <a:p>
            <a:pPr marL="366713" lvl="0" algn="just">
              <a:spcAft>
                <a:spcPts val="0"/>
              </a:spcAft>
            </a:pPr>
            <a:endParaRPr lang="nl-NL" sz="1400" dirty="0">
              <a:latin typeface="Calibri" charset="0"/>
              <a:ea typeface="Times New Roman" charset="0"/>
              <a:cs typeface="Times New Roman" charset="0"/>
            </a:endParaRPr>
          </a:p>
          <a:p>
            <a:pPr marL="366713" lvl="0" algn="just">
              <a:spcAft>
                <a:spcPts val="0"/>
              </a:spcAft>
            </a:pPr>
            <a:endParaRPr lang="nl-NL" sz="1400" dirty="0">
              <a:latin typeface="Calibri" charset="0"/>
              <a:ea typeface="Times New Roman" charset="0"/>
              <a:cs typeface="Times New Roman" charset="0"/>
            </a:endParaRPr>
          </a:p>
          <a:p>
            <a:pPr marL="366713" lvl="0" algn="just">
              <a:spcAft>
                <a:spcPts val="0"/>
              </a:spcAft>
            </a:pPr>
            <a:endParaRPr lang="nl-NL" sz="1400" dirty="0">
              <a:latin typeface="Calibri" charset="0"/>
              <a:ea typeface="Times New Roman" charset="0"/>
              <a:cs typeface="Times New Roman" charset="0"/>
            </a:endParaRPr>
          </a:p>
          <a:p>
            <a:pPr marL="366713" lvl="0" algn="just">
              <a:spcAft>
                <a:spcPts val="0"/>
              </a:spcAft>
            </a:pPr>
            <a:endParaRPr lang="nl-NL" sz="1200" dirty="0">
              <a:latin typeface="Calibri" charset="0"/>
              <a:ea typeface="Times New Roman" charset="0"/>
              <a:cs typeface="Times New Roman" charset="0"/>
            </a:endParaRPr>
          </a:p>
          <a:p>
            <a:pPr marL="534988" lvl="0" indent="-168275" algn="just">
              <a:spcAft>
                <a:spcPts val="0"/>
              </a:spcAft>
              <a:buFont typeface="Symbol" charset="2"/>
              <a:buChar char=""/>
            </a:pPr>
            <a:r>
              <a:rPr lang="nl-NL" sz="1200" dirty="0">
                <a:latin typeface="Calibri" charset="0"/>
                <a:ea typeface="Times New Roman" charset="0"/>
                <a:cs typeface="Times New Roman" charset="0"/>
              </a:rPr>
              <a:t>Kies vervolgens</a:t>
            </a:r>
          </a:p>
          <a:p>
            <a:pPr marL="757238" lvl="0" indent="-174625" algn="just">
              <a:spcAft>
                <a:spcPts val="0"/>
              </a:spcAft>
              <a:buFont typeface="Courier New" charset="0"/>
              <a:buChar char="o"/>
            </a:pPr>
            <a:r>
              <a:rPr lang="nl-NL" sz="1200" dirty="0">
                <a:latin typeface="Calibri" charset="0"/>
                <a:ea typeface="Times New Roman" charset="0"/>
                <a:cs typeface="Times New Roman" charset="0"/>
              </a:rPr>
              <a:t>A Python toevoegen</a:t>
            </a:r>
          </a:p>
          <a:p>
            <a:pPr marL="757238" lvl="0" indent="-174625" algn="just">
              <a:spcAft>
                <a:spcPts val="0"/>
              </a:spcAft>
              <a:buFont typeface="Courier New" charset="0"/>
              <a:buChar char="o"/>
            </a:pPr>
            <a:r>
              <a:rPr lang="nl-NL" sz="1200" dirty="0">
                <a:latin typeface="Calibri" charset="0"/>
                <a:ea typeface="Times New Roman" charset="0"/>
                <a:cs typeface="Times New Roman" charset="0"/>
              </a:rPr>
              <a:t>1 Nieuw</a:t>
            </a:r>
            <a:endParaRPr lang="en-US" sz="1200" dirty="0">
              <a:latin typeface="Calibri" charset="0"/>
              <a:ea typeface="Times New Roman" charset="0"/>
              <a:cs typeface="Times New Roman" charset="0"/>
            </a:endParaRPr>
          </a:p>
          <a:p>
            <a:pPr marL="534988" lvl="0" indent="-168275" algn="just">
              <a:spcAft>
                <a:spcPts val="0"/>
              </a:spcAft>
              <a:buFont typeface="Symbol" charset="2"/>
              <a:buChar char=""/>
            </a:pPr>
            <a:endParaRPr lang="nl-NL" sz="1400" dirty="0">
              <a:latin typeface="Calibri" charset="0"/>
              <a:ea typeface="Times New Roman" charset="0"/>
              <a:cs typeface="Times New Roman" charset="0"/>
            </a:endParaRPr>
          </a:p>
          <a:p>
            <a:pPr marL="534988" lvl="0" indent="-168275" algn="just">
              <a:spcAft>
                <a:spcPts val="0"/>
              </a:spcAft>
              <a:buFont typeface="Symbol" charset="2"/>
              <a:buChar char=""/>
            </a:pPr>
            <a:endParaRPr lang="nl-NL" sz="1400" dirty="0">
              <a:latin typeface="Calibri" charset="0"/>
              <a:ea typeface="Times New Roman" charset="0"/>
              <a:cs typeface="Times New Roman" charset="0"/>
            </a:endParaRPr>
          </a:p>
          <a:p>
            <a:pPr marL="534988" lvl="0" indent="-168275" algn="just">
              <a:spcAft>
                <a:spcPts val="0"/>
              </a:spcAft>
              <a:buFont typeface="Symbol" charset="2"/>
              <a:buChar char=""/>
            </a:pPr>
            <a:endParaRPr lang="nl-NL" sz="2000" dirty="0">
              <a:latin typeface="Calibri" charset="0"/>
              <a:ea typeface="Times New Roman" charset="0"/>
              <a:cs typeface="Times New Roman" charset="0"/>
            </a:endParaRPr>
          </a:p>
          <a:p>
            <a:pPr marL="534988" lvl="0" indent="-168275" algn="just">
              <a:spcAft>
                <a:spcPts val="0"/>
              </a:spcAft>
              <a:buFont typeface="Symbol" charset="2"/>
              <a:buChar char=""/>
            </a:pPr>
            <a:r>
              <a:rPr lang="nl-NL" sz="1200" dirty="0">
                <a:latin typeface="Calibri" charset="0"/>
                <a:ea typeface="Times New Roman" charset="0"/>
                <a:cs typeface="Times New Roman" charset="0"/>
              </a:rPr>
              <a:t>Voer een naam in, b.v. unfold.</a:t>
            </a:r>
          </a:p>
          <a:p>
            <a:pPr marL="534988" lvl="0" indent="-168275">
              <a:spcAft>
                <a:spcPts val="0"/>
              </a:spcAft>
              <a:buFont typeface="Symbol" charset="2"/>
              <a:buChar char=""/>
            </a:pPr>
            <a:r>
              <a:rPr lang="nl-NL" sz="1200" dirty="0">
                <a:latin typeface="Calibri" charset="0"/>
                <a:ea typeface="Times New Roman" charset="0"/>
                <a:cs typeface="Times New Roman" charset="0"/>
              </a:rPr>
              <a:t>Type print(“Hello Unfold”) in de Python-editor.</a:t>
            </a:r>
          </a:p>
          <a:p>
            <a:pPr marL="534988" lvl="0" indent="-168275">
              <a:spcAft>
                <a:spcPts val="0"/>
              </a:spcAft>
              <a:buFont typeface="Symbol" charset="2"/>
              <a:buChar char=""/>
            </a:pPr>
            <a:r>
              <a:rPr lang="nl-NL" sz="1200" u="sng" dirty="0">
                <a:latin typeface="Calibri" charset="0"/>
                <a:ea typeface="Times New Roman" charset="0"/>
                <a:cs typeface="Times New Roman" charset="0"/>
              </a:rPr>
              <a:t>Tip</a:t>
            </a:r>
            <a:r>
              <a:rPr lang="nl-NL" sz="1200" dirty="0">
                <a:latin typeface="Calibri" charset="0"/>
                <a:ea typeface="Times New Roman" charset="0"/>
                <a:cs typeface="Times New Roman" charset="0"/>
              </a:rPr>
              <a:t> : </a:t>
            </a:r>
            <a:r>
              <a:rPr lang="nl-NL" sz="1200" i="1" dirty="0">
                <a:latin typeface="Calibri" charset="0"/>
                <a:ea typeface="Times New Roman" charset="0"/>
                <a:cs typeface="Times New Roman" charset="0"/>
              </a:rPr>
              <a:t>De meest gebruikte Python-commando’s, samen met een        syntax-template, kunnen     geselecteerd worden via </a:t>
            </a:r>
            <a:r>
              <a:rPr lang="en-US" sz="1200" dirty="0">
                <a:latin typeface="TINspireKeysCX" panose="02000000000000000000" pitchFamily="2" charset="0"/>
                <a:ea typeface="Times New Roman" charset="0"/>
                <a:cs typeface="Times New Roman" charset="0"/>
              </a:rPr>
              <a:t>b</a:t>
            </a:r>
            <a:r>
              <a:rPr lang="en-US" sz="1200" dirty="0">
                <a:ea typeface="Times New Roman" charset="0"/>
                <a:cs typeface="Times New Roman" charset="0"/>
              </a:rPr>
              <a:t>.</a:t>
            </a:r>
            <a:endParaRPr lang="en-US" sz="1200" dirty="0">
              <a:latin typeface="Calibri" charset="0"/>
              <a:ea typeface="Times New Roman" charset="0"/>
              <a:cs typeface="Times New Roman" charset="0"/>
            </a:endParaRPr>
          </a:p>
          <a:p>
            <a:pPr marL="7938" lvl="0" algn="just">
              <a:spcAft>
                <a:spcPts val="0"/>
              </a:spcAft>
            </a:pPr>
            <a:r>
              <a:rPr lang="nl-NL" sz="1400" dirty="0">
                <a:latin typeface="Calibri" charset="0"/>
                <a:ea typeface="Times New Roman" charset="0"/>
                <a:cs typeface="Times New Roman" charset="0"/>
              </a:rPr>
              <a:t>	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60C3E9-F7B1-08B3-3851-089CABF1F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5710" y="1409162"/>
            <a:ext cx="1656080" cy="12496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5951A0-4976-9A25-51CA-B3D20D60DE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6033" y="1409162"/>
            <a:ext cx="1656080" cy="1249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8222C5-B67F-8869-EC19-B3EBED8B34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5710" y="2714596"/>
            <a:ext cx="1656080" cy="1249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2E20AB-44A2-F1D2-6494-436F87AD4C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5342" y="2714596"/>
            <a:ext cx="1656080" cy="1249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81339-F5AE-5411-802B-CC98CBBD06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5710" y="4020030"/>
            <a:ext cx="1656080" cy="12496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F4D6F7-384E-2796-7E7F-22805B2EE1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5342" y="4020030"/>
            <a:ext cx="1656080" cy="124968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B06565D-E9EA-5F22-0EEA-68F39F831FF0}"/>
              </a:ext>
            </a:extLst>
          </p:cNvPr>
          <p:cNvGrpSpPr/>
          <p:nvPr/>
        </p:nvGrpSpPr>
        <p:grpSpPr>
          <a:xfrm>
            <a:off x="199779" y="5651771"/>
            <a:ext cx="6551643" cy="3231654"/>
            <a:chOff x="199779" y="5651771"/>
            <a:chExt cx="6551643" cy="32316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137A099-4CEF-FA10-9998-B2FF83A241B3}"/>
                </a:ext>
              </a:extLst>
            </p:cNvPr>
            <p:cNvSpPr/>
            <p:nvPr/>
          </p:nvSpPr>
          <p:spPr>
            <a:xfrm>
              <a:off x="199779" y="5651771"/>
              <a:ext cx="3175932" cy="3231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1400" b="1" kern="0" dirty="0">
                  <a:solidFill>
                    <a:srgbClr val="3773A5"/>
                  </a:solidFill>
                  <a:latin typeface="Calibri Light" charset="0"/>
                  <a:ea typeface="Times New Roman" charset="0"/>
                  <a:cs typeface="Times New Roman" charset="0"/>
                </a:rPr>
                <a:t>Een Python-programma uitvoeren</a:t>
              </a:r>
            </a:p>
            <a:p>
              <a:pPr algn="just"/>
              <a:endParaRPr lang="nl-NL" sz="1200" b="1" kern="0" dirty="0">
                <a:solidFill>
                  <a:srgbClr val="3773A5"/>
                </a:solidFill>
                <a:latin typeface="Calibri Light" charset="0"/>
                <a:ea typeface="Times New Roman" charset="0"/>
                <a:cs typeface="Times New Roman" charset="0"/>
              </a:endParaRPr>
            </a:p>
            <a:p>
              <a:pPr marL="534988" indent="-168275">
                <a:buFont typeface="Symbol" charset="2"/>
                <a:buChar char=""/>
              </a:pPr>
              <a:r>
                <a:rPr lang="nl-NL" sz="1200" dirty="0">
                  <a:latin typeface="Calibri" charset="0"/>
                  <a:ea typeface="Times New Roman" charset="0"/>
                  <a:cs typeface="Times New Roman" charset="0"/>
                </a:rPr>
                <a:t>Ga naar de pagina met de Python-</a:t>
              </a:r>
              <a:br>
                <a:rPr lang="nl-NL" sz="1200" dirty="0">
                  <a:latin typeface="Calibri" charset="0"/>
                  <a:ea typeface="Times New Roman" charset="0"/>
                  <a:cs typeface="Times New Roman" charset="0"/>
                </a:rPr>
              </a:br>
              <a:r>
                <a:rPr lang="nl-NL" sz="1200" dirty="0">
                  <a:latin typeface="Calibri" charset="0"/>
                  <a:ea typeface="Times New Roman" charset="0"/>
                  <a:cs typeface="Times New Roman" charset="0"/>
                </a:rPr>
                <a:t>code die je wil uitvoeren.</a:t>
              </a:r>
              <a:br>
                <a:rPr lang="nl-NL" sz="1200" dirty="0">
                  <a:latin typeface="Calibri" charset="0"/>
                  <a:ea typeface="Times New Roman" charset="0"/>
                  <a:cs typeface="Times New Roman" charset="0"/>
                </a:rPr>
              </a:br>
              <a:r>
                <a:rPr lang="nl-NL" sz="1200" dirty="0">
                  <a:latin typeface="Calibri" charset="0"/>
                  <a:ea typeface="Times New Roman" charset="0"/>
                  <a:cs typeface="Times New Roman" charset="0"/>
                </a:rPr>
                <a:t>Navigeer tussen de verschillende pagina’s met ctrl ▶︎ of ctrl ◀︎.</a:t>
              </a:r>
            </a:p>
            <a:p>
              <a:pPr marL="534988" indent="-168275">
                <a:buFont typeface="Symbol" charset="2"/>
                <a:buChar char=""/>
              </a:pPr>
              <a:endParaRPr lang="nl-NL" sz="500" dirty="0">
                <a:latin typeface="Calibri" charset="0"/>
                <a:ea typeface="Times New Roman" charset="0"/>
                <a:cs typeface="Times New Roman" charset="0"/>
              </a:endParaRPr>
            </a:p>
            <a:p>
              <a:pPr marL="534988" indent="-168275">
                <a:buFont typeface="Symbol" charset="2"/>
                <a:buChar char=""/>
              </a:pPr>
              <a:r>
                <a:rPr lang="nl-NL" sz="1200" dirty="0">
                  <a:latin typeface="Calibri" charset="0"/>
                  <a:ea typeface="Times New Roman" charset="0"/>
                  <a:cs typeface="Times New Roman" charset="0"/>
                </a:rPr>
                <a:t>Druk </a:t>
              </a:r>
              <a:r>
                <a:rPr lang="nl-NL" sz="1200" dirty="0">
                  <a:latin typeface="TINspireKeysCX" panose="02000000000000000000" pitchFamily="2" charset="0"/>
                  <a:ea typeface="Times New Roman" charset="0"/>
                  <a:cs typeface="Times New Roman" charset="0"/>
                </a:rPr>
                <a:t>b  </a:t>
              </a:r>
            </a:p>
            <a:p>
              <a:pPr marL="534988" lvl="0" indent="-168275">
                <a:spcAft>
                  <a:spcPts val="0"/>
                </a:spcAft>
                <a:buFont typeface="Symbol" charset="2"/>
                <a:buChar char=""/>
              </a:pPr>
              <a:r>
                <a:rPr lang="nl-NL" sz="1200" dirty="0">
                  <a:latin typeface="Calibri" charset="0"/>
                  <a:ea typeface="Times New Roman" charset="0"/>
                  <a:cs typeface="Times New Roman" charset="0"/>
                </a:rPr>
                <a:t>Voer het programma uit met </a:t>
              </a:r>
              <a:br>
                <a:rPr lang="nl-NL" sz="1200" dirty="0">
                  <a:latin typeface="Calibri" charset="0"/>
                  <a:ea typeface="Times New Roman" charset="0"/>
                  <a:cs typeface="Times New Roman" charset="0"/>
                </a:rPr>
              </a:br>
              <a:r>
                <a:rPr lang="nl-NL" sz="1200" dirty="0">
                  <a:latin typeface="Calibri" charset="0"/>
                  <a:ea typeface="Times New Roman" charset="0"/>
                  <a:cs typeface="Times New Roman" charset="0"/>
                </a:rPr>
                <a:t>1 Run (Ctrl R of Cmd R).</a:t>
              </a:r>
            </a:p>
            <a:p>
              <a:pPr marL="534988" lvl="0" indent="-168275">
                <a:spcAft>
                  <a:spcPts val="0"/>
                </a:spcAft>
                <a:buFont typeface="Symbol" charset="2"/>
                <a:buChar char=""/>
              </a:pPr>
              <a:endParaRPr lang="nl-NL" sz="500" dirty="0">
                <a:latin typeface="Calibri" charset="0"/>
                <a:ea typeface="Times New Roman" charset="0"/>
                <a:cs typeface="Times New Roman" charset="0"/>
              </a:endParaRPr>
            </a:p>
            <a:p>
              <a:pPr marL="534988" lvl="0" indent="-168275">
                <a:spcAft>
                  <a:spcPts val="0"/>
                </a:spcAft>
                <a:buFont typeface="Symbol" charset="2"/>
                <a:buChar char=""/>
              </a:pPr>
              <a:r>
                <a:rPr lang="nl-NL" sz="1200" dirty="0">
                  <a:latin typeface="Calibri" charset="0"/>
                  <a:ea typeface="Times New Roman" charset="0"/>
                  <a:cs typeface="Times New Roman" charset="0"/>
                </a:rPr>
                <a:t>De syntax kan gecontroleerd worden voor het uitvoeren met de optie </a:t>
              </a:r>
              <a:br>
                <a:rPr lang="nl-NL" sz="1200" dirty="0">
                  <a:latin typeface="Calibri" charset="0"/>
                  <a:ea typeface="Times New Roman" charset="0"/>
                  <a:cs typeface="Times New Roman" charset="0"/>
                </a:rPr>
              </a:br>
              <a:r>
                <a:rPr lang="nl-NL" sz="1200" dirty="0">
                  <a:latin typeface="Calibri" charset="0"/>
                  <a:ea typeface="Times New Roman" charset="0"/>
                  <a:cs typeface="Times New Roman" charset="0"/>
                </a:rPr>
                <a:t>2 Syntax controleren en opslaan.</a:t>
              </a:r>
            </a:p>
            <a:p>
              <a:pPr marL="534988" lvl="0" indent="-168275">
                <a:spcAft>
                  <a:spcPts val="0"/>
                </a:spcAft>
                <a:buFont typeface="Symbol" charset="2"/>
                <a:buChar char=""/>
              </a:pPr>
              <a:endParaRPr lang="nl-NL" sz="500" dirty="0">
                <a:latin typeface="Calibri" charset="0"/>
                <a:ea typeface="Times New Roman" charset="0"/>
                <a:cs typeface="Times New Roman" charset="0"/>
              </a:endParaRPr>
            </a:p>
            <a:p>
              <a:pPr marL="534988" lvl="0" indent="-168275">
                <a:spcAft>
                  <a:spcPts val="0"/>
                </a:spcAft>
                <a:buFont typeface="Symbol" charset="2"/>
                <a:buChar char=""/>
              </a:pPr>
              <a:r>
                <a:rPr lang="nl-NL" sz="1200" dirty="0">
                  <a:latin typeface="Calibri" charset="0"/>
                  <a:ea typeface="Times New Roman" charset="0"/>
                  <a:cs typeface="Times New Roman" charset="0"/>
                </a:rPr>
                <a:t>Het programma wordt uitgevoerd in een Python-shell op een nieuwe pagina.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C1E06C3-E6C3-16AE-5479-746AF9242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375710" y="6105517"/>
              <a:ext cx="1656080" cy="124968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E8EB00B-5C15-6704-551A-35CB4A65E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95342" y="6105517"/>
              <a:ext cx="1656080" cy="124968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A8A195F-9B82-EE38-3A14-71D291E2B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198756" y="7443614"/>
              <a:ext cx="1656080" cy="124968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05799DB-C18F-D237-0C60-86BC9FC5EE34}"/>
              </a:ext>
            </a:extLst>
          </p:cNvPr>
          <p:cNvSpPr txBox="1"/>
          <p:nvPr/>
        </p:nvSpPr>
        <p:spPr>
          <a:xfrm>
            <a:off x="8389" y="9445049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1249403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5E0785-8C0F-FE57-7538-175A2F4B6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710" y="1423205"/>
            <a:ext cx="1656080" cy="12496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509AA3A-B5B7-5889-4FEB-E56974221B10}"/>
              </a:ext>
            </a:extLst>
          </p:cNvPr>
          <p:cNvSpPr/>
          <p:nvPr/>
        </p:nvSpPr>
        <p:spPr>
          <a:xfrm>
            <a:off x="-1" y="9423626"/>
            <a:ext cx="6751423" cy="3571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8" descr="ti_logo_powerpoint_1_line.png">
            <a:extLst>
              <a:ext uri="{FF2B5EF4-FFF2-40B4-BE49-F238E27FC236}">
                <a16:creationId xmlns:a16="http://schemas.microsoft.com/office/drawing/2014/main" id="{CB8D21B1-6D15-2B7A-2332-301AB29533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397" y="9512043"/>
            <a:ext cx="1410879" cy="17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6DC31F0-0673-53C2-9375-9DEEA3378623}"/>
              </a:ext>
            </a:extLst>
          </p:cNvPr>
          <p:cNvGrpSpPr/>
          <p:nvPr/>
        </p:nvGrpSpPr>
        <p:grpSpPr>
          <a:xfrm>
            <a:off x="0" y="0"/>
            <a:ext cx="6858000" cy="745662"/>
            <a:chOff x="0" y="7065"/>
            <a:chExt cx="6858000" cy="74566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E8B7E2-2300-388A-DD0E-B9595ACB46A8}"/>
                </a:ext>
              </a:extLst>
            </p:cNvPr>
            <p:cNvSpPr/>
            <p:nvPr/>
          </p:nvSpPr>
          <p:spPr>
            <a:xfrm>
              <a:off x="0" y="7065"/>
              <a:ext cx="6858000" cy="74566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/>
                <a:t>        </a:t>
              </a:r>
              <a:r>
                <a:rPr lang="nl-NL" sz="3200" b="1" dirty="0"/>
                <a:t>Getting Started</a:t>
              </a:r>
            </a:p>
          </p:txBody>
        </p:sp>
        <p:pic>
          <p:nvPicPr>
            <p:cNvPr id="11" name="Picture 10" descr="Text, logo&#10;&#10;Description automatically generated">
              <a:extLst>
                <a:ext uri="{FF2B5EF4-FFF2-40B4-BE49-F238E27FC236}">
                  <a16:creationId xmlns:a16="http://schemas.microsoft.com/office/drawing/2014/main" id="{26A7C062-7186-15D5-7D79-F7115D7274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54399" y="59963"/>
              <a:ext cx="612396" cy="639865"/>
            </a:xfrm>
            <a:prstGeom prst="rect">
              <a:avLst/>
            </a:prstGeom>
          </p:spPr>
        </p:pic>
        <p:pic>
          <p:nvPicPr>
            <p:cNvPr id="12" name="Picture 11" descr="A picture containing drawing, light, food&#10;&#10;Description automatically generated">
              <a:extLst>
                <a:ext uri="{FF2B5EF4-FFF2-40B4-BE49-F238E27FC236}">
                  <a16:creationId xmlns:a16="http://schemas.microsoft.com/office/drawing/2014/main" id="{4DC5C23C-3D44-29BB-4306-DD0AEFDEAC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74" y="29012"/>
              <a:ext cx="555864" cy="691470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A27EBAA-EB77-1AAD-8AD8-6FCE7FCFED70}"/>
              </a:ext>
            </a:extLst>
          </p:cNvPr>
          <p:cNvSpPr/>
          <p:nvPr/>
        </p:nvSpPr>
        <p:spPr>
          <a:xfrm>
            <a:off x="199778" y="962431"/>
            <a:ext cx="60584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nl-NL" sz="1400" b="1" kern="0" dirty="0">
                <a:solidFill>
                  <a:srgbClr val="3773A5"/>
                </a:solidFill>
                <a:latin typeface="Calibri Light" charset="0"/>
                <a:ea typeface="Times New Roman" charset="0"/>
                <a:cs typeface="Times New Roman" charset="0"/>
              </a:rPr>
              <a:t>Een TI-Nspire</a:t>
            </a:r>
            <a:r>
              <a:rPr lang="nl-NL" sz="1400" b="1" kern="0" baseline="30000" dirty="0">
                <a:solidFill>
                  <a:srgbClr val="3773A5"/>
                </a:solidFill>
                <a:latin typeface="Calibri Light" charset="0"/>
                <a:ea typeface="Times New Roman" charset="0"/>
                <a:cs typeface="Times New Roman" charset="0"/>
              </a:rPr>
              <a:t>TM</a:t>
            </a:r>
            <a:r>
              <a:rPr lang="nl-NL" sz="1400" b="1" kern="0" dirty="0">
                <a:solidFill>
                  <a:srgbClr val="3773A5"/>
                </a:solidFill>
                <a:latin typeface="Calibri Light" charset="0"/>
                <a:ea typeface="Times New Roman" charset="0"/>
                <a:cs typeface="Times New Roman" charset="0"/>
              </a:rPr>
              <a:t> CX document met  Python-programma’s openen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BFEC13-64E7-421A-9303-C59BA672708B}"/>
              </a:ext>
            </a:extLst>
          </p:cNvPr>
          <p:cNvSpPr/>
          <p:nvPr/>
        </p:nvSpPr>
        <p:spPr>
          <a:xfrm>
            <a:off x="199778" y="5390059"/>
            <a:ext cx="655164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1400" b="1" kern="0" dirty="0">
                <a:solidFill>
                  <a:srgbClr val="3773A5"/>
                </a:solidFill>
                <a:latin typeface="Calibri Light" charset="0"/>
                <a:ea typeface="Times New Roman" charset="0"/>
                <a:cs typeface="Times New Roman" charset="0"/>
              </a:rPr>
              <a:t>TI-Innovator</a:t>
            </a:r>
            <a:r>
              <a:rPr lang="nl-NL" sz="1400" b="1" kern="0" baseline="30000" dirty="0">
                <a:solidFill>
                  <a:srgbClr val="3773A5"/>
                </a:solidFill>
                <a:latin typeface="Calibri Light" charset="0"/>
                <a:ea typeface="Times New Roman" charset="0"/>
                <a:cs typeface="Times New Roman" charset="0"/>
              </a:rPr>
              <a:t>TM</a:t>
            </a:r>
            <a:r>
              <a:rPr lang="nl-NL" sz="1400" b="1" kern="0" dirty="0">
                <a:solidFill>
                  <a:srgbClr val="3773A5"/>
                </a:solidFill>
                <a:latin typeface="Calibri Light" charset="0"/>
                <a:ea typeface="Times New Roman" charset="0"/>
                <a:cs typeface="Times New Roman" charset="0"/>
              </a:rPr>
              <a:t> Hub-aansluitingen</a:t>
            </a:r>
            <a:endParaRPr lang="en-US" sz="1400" b="1" kern="0" dirty="0">
              <a:solidFill>
                <a:srgbClr val="2E74B5"/>
              </a:solidFill>
              <a:latin typeface="Calibri Light" charset="0"/>
              <a:ea typeface="Times New Roman" charset="0"/>
              <a:cs typeface="Times New Roman" charset="0"/>
            </a:endParaRPr>
          </a:p>
          <a:p>
            <a:endParaRPr lang="nl-NL" sz="500" dirty="0"/>
          </a:p>
          <a:p>
            <a:r>
              <a:rPr lang="nl-NL" sz="1200" dirty="0"/>
              <a:t>De TI-Innovator is gebaseerd op een evaluatiebord – TI LaunchPad™ </a:t>
            </a:r>
          </a:p>
          <a:p>
            <a:r>
              <a:rPr lang="nl-NL" sz="1200" dirty="0"/>
              <a:t>voor de 32 bits TI-microcontroller MSP432P401R.  </a:t>
            </a:r>
          </a:p>
          <a:p>
            <a:endParaRPr lang="nl-NL" sz="1200" dirty="0"/>
          </a:p>
          <a:p>
            <a:pPr marL="534988" lvl="0" indent="-168275">
              <a:spcAft>
                <a:spcPts val="0"/>
              </a:spcAft>
              <a:buFont typeface="Symbol" charset="2"/>
              <a:buChar char=""/>
            </a:pPr>
            <a:r>
              <a:rPr lang="nl-NL" sz="1200" dirty="0"/>
              <a:t>3 input-poorten, IN1 – IN3 en 3 output-poorten, OT1 – OUT 3 voor Grove-sensoren.</a:t>
            </a:r>
          </a:p>
          <a:p>
            <a:pPr marL="534988" lvl="0" indent="-168275" algn="just">
              <a:spcAft>
                <a:spcPts val="0"/>
              </a:spcAft>
              <a:buFont typeface="Symbol" charset="2"/>
              <a:buChar char=""/>
            </a:pPr>
            <a:endParaRPr lang="nl-NL" sz="1200" dirty="0"/>
          </a:p>
          <a:p>
            <a:pPr marL="534988" lvl="0" indent="-168275" algn="just">
              <a:spcAft>
                <a:spcPts val="0"/>
              </a:spcAft>
              <a:buFont typeface="Symbol" charset="2"/>
              <a:buChar char=""/>
            </a:pPr>
            <a:endParaRPr lang="nl-NL" sz="1200" dirty="0"/>
          </a:p>
          <a:p>
            <a:pPr marL="534988" lvl="0" indent="-168275" algn="just">
              <a:spcAft>
                <a:spcPts val="0"/>
              </a:spcAft>
              <a:buFont typeface="Symbol" charset="2"/>
              <a:buChar char=""/>
            </a:pPr>
            <a:endParaRPr lang="nl-NL" sz="1200" dirty="0"/>
          </a:p>
          <a:p>
            <a:pPr marL="534988" lvl="0" indent="-168275" algn="just">
              <a:spcAft>
                <a:spcPts val="0"/>
              </a:spcAft>
              <a:buFont typeface="Symbol" charset="2"/>
              <a:buChar char=""/>
            </a:pPr>
            <a:endParaRPr lang="nl-NL" sz="1200" dirty="0"/>
          </a:p>
          <a:p>
            <a:pPr marL="534988" lvl="0" indent="-168275" algn="just">
              <a:spcAft>
                <a:spcPts val="0"/>
              </a:spcAft>
              <a:buFont typeface="Symbol" charset="2"/>
              <a:buChar char=""/>
            </a:pPr>
            <a:endParaRPr lang="nl-NL" sz="600" dirty="0"/>
          </a:p>
          <a:p>
            <a:pPr marL="534988" lvl="0" indent="-168275" algn="just">
              <a:spcAft>
                <a:spcPts val="0"/>
              </a:spcAft>
              <a:buFont typeface="Symbol" charset="2"/>
              <a:buChar char=""/>
            </a:pPr>
            <a:endParaRPr lang="nl-NL" sz="600" dirty="0"/>
          </a:p>
          <a:p>
            <a:pPr marL="534988" lvl="0" indent="-168275">
              <a:spcAft>
                <a:spcPts val="0"/>
              </a:spcAft>
              <a:buFont typeface="Symbol" charset="2"/>
              <a:buChar char=""/>
            </a:pPr>
            <a:r>
              <a:rPr lang="nl-NL" sz="1200" dirty="0"/>
              <a:t>een breadboard-connector om aan de slag te gaan met elektrische circuits, BB1 – BB10, aardingaansluitingen en een 3,3V en 5V aansluiting. </a:t>
            </a:r>
          </a:p>
          <a:p>
            <a:pPr marL="534988" lvl="0" indent="-168275">
              <a:spcAft>
                <a:spcPts val="0"/>
              </a:spcAft>
              <a:buFont typeface="Symbol" charset="2"/>
              <a:buChar char=""/>
            </a:pPr>
            <a:endParaRPr lang="nl-NL" sz="1200" dirty="0"/>
          </a:p>
          <a:p>
            <a:pPr marL="534988" lvl="0" indent="-168275">
              <a:spcAft>
                <a:spcPts val="0"/>
              </a:spcAft>
              <a:buFont typeface="Symbol" charset="2"/>
              <a:buChar char=""/>
            </a:pPr>
            <a:endParaRPr lang="nl-NL" sz="1200" dirty="0"/>
          </a:p>
          <a:p>
            <a:pPr marL="534988" lvl="0" indent="-168275">
              <a:spcAft>
                <a:spcPts val="0"/>
              </a:spcAft>
              <a:buFont typeface="Symbol" charset="2"/>
              <a:buChar char=""/>
            </a:pPr>
            <a:endParaRPr lang="nl-NL" sz="1200" dirty="0"/>
          </a:p>
          <a:p>
            <a:pPr marL="534988" lvl="0" indent="-168275">
              <a:spcAft>
                <a:spcPts val="0"/>
              </a:spcAft>
              <a:buFont typeface="Symbol" charset="2"/>
              <a:buChar char=""/>
            </a:pPr>
            <a:endParaRPr lang="nl-NL" sz="1200" dirty="0"/>
          </a:p>
          <a:p>
            <a:pPr marL="534988" lvl="0" indent="-168275">
              <a:spcAft>
                <a:spcPts val="0"/>
              </a:spcAft>
              <a:buFont typeface="Symbol" charset="2"/>
              <a:buChar char=""/>
            </a:pPr>
            <a:endParaRPr lang="nl-NL" sz="1200" dirty="0"/>
          </a:p>
          <a:p>
            <a:pPr marL="534988" lvl="0" indent="-168275">
              <a:spcAft>
                <a:spcPts val="0"/>
              </a:spcAft>
              <a:buFont typeface="Symbol" charset="2"/>
              <a:buChar char=""/>
            </a:pPr>
            <a:endParaRPr lang="nl-NL" sz="1000" dirty="0"/>
          </a:p>
          <a:p>
            <a:pPr marL="534988" lvl="0" indent="-168275">
              <a:spcAft>
                <a:spcPts val="0"/>
              </a:spcAft>
              <a:buFont typeface="Symbol" charset="2"/>
              <a:buChar char=""/>
            </a:pPr>
            <a:r>
              <a:rPr lang="nl-NL" sz="1200" dirty="0"/>
              <a:t>De DATA-poort, mini–USB B, wordt gebruikt om de hub te verbinden met TI-handhelds en computers (Windows &amp; Mac).</a:t>
            </a:r>
            <a:r>
              <a:rPr lang="en-BE" sz="1200" dirty="0"/>
              <a:t> </a:t>
            </a:r>
            <a:endParaRPr lang="nl-NL" sz="1200" dirty="0"/>
          </a:p>
        </p:txBody>
      </p:sp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9ABBAF1-C2CB-770B-EA68-095EA1EC66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651" y="7870012"/>
            <a:ext cx="1486535" cy="748665"/>
          </a:xfrm>
          <a:prstGeom prst="rect">
            <a:avLst/>
          </a:prstGeom>
        </p:spPr>
      </p:pic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E554F84A-A64E-5F31-4E0A-86311EB16E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650" y="7870011"/>
            <a:ext cx="1504315" cy="748665"/>
          </a:xfrm>
          <a:prstGeom prst="rect">
            <a:avLst/>
          </a:prstGeom>
        </p:spPr>
      </p:pic>
      <p:pic>
        <p:nvPicPr>
          <p:cNvPr id="18" name="Picture 17" descr="Graphical user interface&#10;&#10;Description automatically generated">
            <a:extLst>
              <a:ext uri="{FF2B5EF4-FFF2-40B4-BE49-F238E27FC236}">
                <a16:creationId xmlns:a16="http://schemas.microsoft.com/office/drawing/2014/main" id="{5604D427-76BD-6103-5164-107E7AABF9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654" y="6577809"/>
            <a:ext cx="1954530" cy="643890"/>
          </a:xfrm>
          <a:prstGeom prst="rect">
            <a:avLst/>
          </a:prstGeom>
        </p:spPr>
      </p:pic>
      <p:pic>
        <p:nvPicPr>
          <p:cNvPr id="20" name="Picture 19" descr="Graphical user interface&#10;&#10;Description automatically generated">
            <a:extLst>
              <a:ext uri="{FF2B5EF4-FFF2-40B4-BE49-F238E27FC236}">
                <a16:creationId xmlns:a16="http://schemas.microsoft.com/office/drawing/2014/main" id="{B184664F-55B1-B6E0-7864-756AA190FF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146" y="6569733"/>
            <a:ext cx="1965325" cy="643890"/>
          </a:xfrm>
          <a:prstGeom prst="rect">
            <a:avLst/>
          </a:prstGeom>
        </p:spPr>
      </p:pic>
      <p:pic>
        <p:nvPicPr>
          <p:cNvPr id="21" name="Picture 20" descr="A circuit board&#10;&#10;Description automatically generated">
            <a:extLst>
              <a:ext uri="{FF2B5EF4-FFF2-40B4-BE49-F238E27FC236}">
                <a16:creationId xmlns:a16="http://schemas.microsoft.com/office/drawing/2014/main" id="{7B8A0205-8B78-CDE0-3E06-A58218DB1E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031" y="5458344"/>
            <a:ext cx="937484" cy="741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4702AB-3107-1FD0-2644-0F177625C0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95342" y="1423205"/>
            <a:ext cx="1656080" cy="1249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A4494F-FD8E-911E-5269-3419B3BD1C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5710" y="2713888"/>
            <a:ext cx="1656080" cy="1249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E73DF3-ACD1-B580-ADE8-1EDDC6C6C0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95342" y="2714886"/>
            <a:ext cx="1656080" cy="124968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6964BE0-1A5D-717D-0C40-BE595A57AE39}"/>
              </a:ext>
            </a:extLst>
          </p:cNvPr>
          <p:cNvSpPr/>
          <p:nvPr/>
        </p:nvSpPr>
        <p:spPr>
          <a:xfrm>
            <a:off x="199778" y="1352777"/>
            <a:ext cx="3229222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lvl="0" indent="-168275" algn="just">
              <a:spcAft>
                <a:spcPts val="0"/>
              </a:spcAft>
              <a:buFont typeface="Symbol" charset="2"/>
              <a:buChar char=""/>
            </a:pPr>
            <a:r>
              <a:rPr lang="nl-NL" sz="1200" dirty="0">
                <a:latin typeface="Calibri" charset="0"/>
                <a:ea typeface="Times New Roman" charset="0"/>
                <a:cs typeface="Times New Roman" charset="0"/>
              </a:rPr>
              <a:t>Druk op de Home knop </a:t>
            </a:r>
            <a:r>
              <a:rPr lang="en-US" sz="1200" dirty="0">
                <a:latin typeface="TINspireKeysCX" panose="02000000000000000000" pitchFamily="2" charset="0"/>
                <a:ea typeface="Times New Roman" charset="0"/>
                <a:cs typeface="Times New Roman" charset="0"/>
              </a:rPr>
              <a:t>c</a:t>
            </a:r>
            <a:r>
              <a:rPr lang="nl-NL" sz="1200" dirty="0">
                <a:ea typeface="Times New Roman" charset="0"/>
                <a:cs typeface="Times New Roman" charset="0"/>
              </a:rPr>
              <a:t>.</a:t>
            </a:r>
            <a:endParaRPr lang="en-US" sz="1200" dirty="0">
              <a:latin typeface="Calibri" charset="0"/>
              <a:ea typeface="Times New Roman" charset="0"/>
              <a:cs typeface="Times New Roman" charset="0"/>
            </a:endParaRPr>
          </a:p>
          <a:p>
            <a:pPr marL="534988" lvl="0" indent="-168275" algn="just">
              <a:spcAft>
                <a:spcPts val="0"/>
              </a:spcAft>
              <a:buFont typeface="Symbol" charset="2"/>
              <a:buChar char=""/>
            </a:pPr>
            <a:r>
              <a:rPr lang="nl-NL" sz="1200" dirty="0">
                <a:latin typeface="Calibri" charset="0"/>
                <a:ea typeface="Times New Roman" charset="0"/>
                <a:cs typeface="Times New Roman" charset="0"/>
              </a:rPr>
              <a:t>Kies 2 Bladeren</a:t>
            </a:r>
          </a:p>
          <a:p>
            <a:pPr marL="534988" lvl="0" indent="-168275">
              <a:spcAft>
                <a:spcPts val="0"/>
              </a:spcAft>
              <a:buFont typeface="Symbol" charset="2"/>
              <a:buChar char=""/>
            </a:pPr>
            <a:r>
              <a:rPr lang="nl-NL" sz="1200" dirty="0">
                <a:latin typeface="Calibri" charset="0"/>
                <a:ea typeface="Times New Roman" charset="0"/>
                <a:cs typeface="Times New Roman" charset="0"/>
              </a:rPr>
              <a:t>Selecteer een folder, b.v. Unfold.</a:t>
            </a:r>
            <a:br>
              <a:rPr lang="nl-NL" sz="1200" dirty="0">
                <a:latin typeface="Calibri" charset="0"/>
                <a:ea typeface="Times New Roman" charset="0"/>
                <a:cs typeface="Times New Roman" charset="0"/>
              </a:rPr>
            </a:br>
            <a:r>
              <a:rPr lang="nl-NL" sz="1200" dirty="0">
                <a:latin typeface="Calibri" charset="0"/>
                <a:ea typeface="Times New Roman" charset="0"/>
                <a:cs typeface="Times New Roman" charset="0"/>
              </a:rPr>
              <a:t>En druk </a:t>
            </a:r>
            <a:r>
              <a:rPr lang="nl-NL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mes New Roman" charset="0"/>
              </a:rPr>
              <a:t>enter</a:t>
            </a:r>
          </a:p>
          <a:p>
            <a:pPr marL="366713" lvl="0">
              <a:spcAft>
                <a:spcPts val="0"/>
              </a:spcAft>
            </a:pPr>
            <a:r>
              <a:rPr lang="nl-NL" sz="1200" dirty="0">
                <a:latin typeface="Calibri" charset="0"/>
                <a:ea typeface="Times New Roman" charset="0"/>
                <a:cs typeface="Times New Roman" charset="0"/>
              </a:rPr>
              <a:t> </a:t>
            </a:r>
            <a:br>
              <a:rPr lang="nl-NL" sz="1200" dirty="0">
                <a:latin typeface="Calibri" charset="0"/>
                <a:ea typeface="Times New Roman" charset="0"/>
                <a:cs typeface="Times New Roman" charset="0"/>
              </a:rPr>
            </a:br>
            <a:endParaRPr lang="nl-NL" sz="1200" dirty="0">
              <a:latin typeface="Calibri" charset="0"/>
              <a:ea typeface="Times New Roman" charset="0"/>
              <a:cs typeface="Times New Roman" charset="0"/>
            </a:endParaRPr>
          </a:p>
          <a:p>
            <a:pPr marL="534988" lvl="0" indent="-168275" algn="just">
              <a:spcAft>
                <a:spcPts val="0"/>
              </a:spcAft>
              <a:buFont typeface="Symbol" charset="2"/>
              <a:buChar char=""/>
            </a:pPr>
            <a:endParaRPr lang="nl-NL" sz="1400" dirty="0">
              <a:latin typeface="Calibri" charset="0"/>
              <a:ea typeface="Times New Roman" charset="0"/>
              <a:cs typeface="Times New Roman" charset="0"/>
            </a:endParaRPr>
          </a:p>
          <a:p>
            <a:pPr marL="534988" lvl="0" indent="-168275">
              <a:spcAft>
                <a:spcPts val="0"/>
              </a:spcAft>
              <a:buFont typeface="Symbol" charset="2"/>
              <a:buChar char=""/>
            </a:pPr>
            <a:r>
              <a:rPr lang="nl-NL" sz="1200" dirty="0">
                <a:latin typeface="Calibri" charset="0"/>
                <a:ea typeface="Times New Roman" charset="0"/>
                <a:cs typeface="Times New Roman" charset="0"/>
              </a:rPr>
              <a:t>Selecteer (▼ of ▲) een document </a:t>
            </a:r>
            <a:br>
              <a:rPr lang="nl-NL" sz="1200" dirty="0">
                <a:latin typeface="Calibri" charset="0"/>
                <a:ea typeface="Times New Roman" charset="0"/>
                <a:cs typeface="Times New Roman" charset="0"/>
              </a:rPr>
            </a:br>
            <a:r>
              <a:rPr lang="nl-NL" sz="1200" dirty="0">
                <a:latin typeface="Calibri" charset="0"/>
                <a:ea typeface="Times New Roman" charset="0"/>
                <a:cs typeface="Times New Roman" charset="0"/>
              </a:rPr>
              <a:t>in de folder, b.v. Unfold(.tns). </a:t>
            </a:r>
          </a:p>
          <a:p>
            <a:pPr marL="534988" lvl="0" indent="-168275">
              <a:spcAft>
                <a:spcPts val="0"/>
              </a:spcAft>
              <a:buFont typeface="Symbol" charset="2"/>
              <a:buChar char=""/>
            </a:pPr>
            <a:r>
              <a:rPr lang="nl-NL" sz="1200" dirty="0">
                <a:latin typeface="Calibri" charset="0"/>
                <a:ea typeface="Times New Roman" charset="0"/>
                <a:cs typeface="Times New Roman" charset="0"/>
              </a:rPr>
              <a:t>Druk         .</a:t>
            </a:r>
          </a:p>
          <a:p>
            <a:pPr marL="534988" indent="-168275">
              <a:buFont typeface="Symbol" charset="2"/>
              <a:buChar char=""/>
            </a:pPr>
            <a:r>
              <a:rPr lang="nl-NL" sz="1200" dirty="0">
                <a:latin typeface="Calibri" charset="0"/>
                <a:ea typeface="Times New Roman" charset="0"/>
                <a:cs typeface="Times New Roman" charset="0"/>
              </a:rPr>
              <a:t>Navigeer (ctrl ▶︎ of ctrl ◀︎) naar de pagina met de gewenste Python-code.</a:t>
            </a:r>
          </a:p>
          <a:p>
            <a:pPr marL="534988" lvl="0" indent="-168275" algn="just">
              <a:spcAft>
                <a:spcPts val="0"/>
              </a:spcAft>
              <a:buFont typeface="Symbol" charset="2"/>
              <a:buChar char=""/>
            </a:pPr>
            <a:endParaRPr lang="nl-NL" dirty="0">
              <a:latin typeface="Calibri" charset="0"/>
              <a:ea typeface="Times New Roman" charset="0"/>
              <a:cs typeface="Times New Roman" charset="0"/>
            </a:endParaRPr>
          </a:p>
          <a:p>
            <a:pPr marL="366713" lvl="0" algn="just">
              <a:spcAft>
                <a:spcPts val="0"/>
              </a:spcAft>
            </a:pPr>
            <a:endParaRPr lang="nl-NL" sz="500" dirty="0">
              <a:latin typeface="Calibri" charset="0"/>
              <a:ea typeface="Times New Roman" charset="0"/>
              <a:cs typeface="Times New Roman" charset="0"/>
            </a:endParaRPr>
          </a:p>
          <a:p>
            <a:pPr marL="534988" lvl="0" indent="-168275">
              <a:spcAft>
                <a:spcPts val="0"/>
              </a:spcAft>
              <a:buFont typeface="Symbol" charset="2"/>
              <a:buChar char=""/>
            </a:pPr>
            <a:r>
              <a:rPr lang="nl-NL" sz="1200" dirty="0">
                <a:latin typeface="Calibri" charset="0"/>
                <a:ea typeface="Times New Roman" charset="0"/>
                <a:cs typeface="Times New Roman" charset="0"/>
              </a:rPr>
              <a:t>Of open een Python-code in een </a:t>
            </a:r>
            <a:br>
              <a:rPr lang="nl-NL" sz="1200" dirty="0">
                <a:latin typeface="Calibri" charset="0"/>
                <a:ea typeface="Times New Roman" charset="0"/>
                <a:cs typeface="Times New Roman" charset="0"/>
              </a:rPr>
            </a:br>
            <a:r>
              <a:rPr lang="nl-NL" sz="1200" dirty="0">
                <a:latin typeface="Calibri" charset="0"/>
                <a:ea typeface="Times New Roman" charset="0"/>
                <a:cs typeface="Times New Roman" charset="0"/>
              </a:rPr>
              <a:t>nieuwe pagina: </a:t>
            </a:r>
          </a:p>
          <a:p>
            <a:pPr marL="757238" lvl="0" indent="-174625" algn="just">
              <a:spcAft>
                <a:spcPts val="0"/>
              </a:spcAft>
              <a:buFont typeface="Courier New" charset="0"/>
              <a:buChar char="o"/>
            </a:pPr>
            <a:r>
              <a:rPr lang="nl-NL" sz="1200" dirty="0">
                <a:latin typeface="Calibri" charset="0"/>
                <a:ea typeface="Times New Roman" charset="0"/>
                <a:cs typeface="Times New Roman" charset="0"/>
              </a:rPr>
              <a:t>Druk         en 4 Invoegen.</a:t>
            </a:r>
          </a:p>
          <a:p>
            <a:pPr marL="757238" lvl="0" indent="-174625">
              <a:spcAft>
                <a:spcPts val="0"/>
              </a:spcAft>
              <a:buFont typeface="Courier New" charset="0"/>
              <a:buChar char="o"/>
            </a:pPr>
            <a:r>
              <a:rPr lang="nl-NL" sz="1200" dirty="0">
                <a:latin typeface="Calibri" charset="0"/>
                <a:ea typeface="Times New Roman" charset="0"/>
                <a:cs typeface="Times New Roman" charset="0"/>
              </a:rPr>
              <a:t>Kies C Python Toevoegen, 2 Openen</a:t>
            </a:r>
          </a:p>
          <a:p>
            <a:pPr marL="757238" lvl="0" indent="-174625">
              <a:spcAft>
                <a:spcPts val="0"/>
              </a:spcAft>
              <a:buFont typeface="Courier New" charset="0"/>
              <a:buChar char="o"/>
            </a:pPr>
            <a:r>
              <a:rPr lang="nl-NL" sz="1200" dirty="0">
                <a:latin typeface="Calibri" charset="0"/>
                <a:ea typeface="Times New Roman" charset="0"/>
                <a:cs typeface="Times New Roman" charset="0"/>
              </a:rPr>
              <a:t>Selecteer de gewenste Python-code.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E2802B-E996-5288-62D5-A67FEE05140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0231" y="3098745"/>
            <a:ext cx="276225" cy="1634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1B4D36C-05D6-C21F-5425-3B4B396C33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66387" y="4363700"/>
            <a:ext cx="254000" cy="1470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0533783-425A-24BF-585C-AB5522B82E2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75710" y="4000107"/>
            <a:ext cx="1656080" cy="12496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D353BF-2B02-D6F3-D1C9-DB164BC33E0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14551" y="4000107"/>
            <a:ext cx="1656080" cy="12496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48D90D-1A91-5E67-B613-B113DEA5A61E}"/>
              </a:ext>
            </a:extLst>
          </p:cNvPr>
          <p:cNvSpPr txBox="1"/>
          <p:nvPr/>
        </p:nvSpPr>
        <p:spPr>
          <a:xfrm>
            <a:off x="8389" y="9445049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3211471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331</Words>
  <Application>Microsoft Office PowerPoint</Application>
  <PresentationFormat>A4 (210 x 297 mm)</PresentationFormat>
  <Paragraphs>68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10" baseType="lpstr">
      <vt:lpstr>TI-Nspire Sans</vt:lpstr>
      <vt:lpstr>Arial</vt:lpstr>
      <vt:lpstr>Calibri</vt:lpstr>
      <vt:lpstr>Calibri Light</vt:lpstr>
      <vt:lpstr>Courier New</vt:lpstr>
      <vt:lpstr>Symbol</vt:lpstr>
      <vt:lpstr>TINspireKeysCX</vt:lpstr>
      <vt:lpstr>Office Theme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Stulens, Koen</dc:creator>
  <cp:lastModifiedBy>Ludovic Wallaart</cp:lastModifiedBy>
  <cp:revision>39</cp:revision>
  <dcterms:created xsi:type="dcterms:W3CDTF">2022-06-08T09:39:14Z</dcterms:created>
  <dcterms:modified xsi:type="dcterms:W3CDTF">2023-05-19T15:09:20Z</dcterms:modified>
</cp:coreProperties>
</file>