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60" r:id="rId2"/>
    <p:sldId id="358" r:id="rId3"/>
    <p:sldId id="357" r:id="rId4"/>
    <p:sldId id="359" r:id="rId5"/>
    <p:sldId id="366" r:id="rId6"/>
    <p:sldId id="342" r:id="rId7"/>
    <p:sldId id="347" r:id="rId8"/>
    <p:sldId id="367" r:id="rId9"/>
    <p:sldId id="363" r:id="rId10"/>
    <p:sldId id="368" r:id="rId11"/>
    <p:sldId id="348" r:id="rId12"/>
    <p:sldId id="344" r:id="rId13"/>
    <p:sldId id="365" r:id="rId14"/>
    <p:sldId id="350" r:id="rId15"/>
    <p:sldId id="351" r:id="rId16"/>
    <p:sldId id="354" r:id="rId17"/>
    <p:sldId id="353" r:id="rId18"/>
    <p:sldId id="355" r:id="rId19"/>
    <p:sldId id="362" r:id="rId20"/>
    <p:sldId id="356" r:id="rId21"/>
    <p:sldId id="278" r:id="rId22"/>
    <p:sldId id="346" r:id="rId23"/>
    <p:sldId id="261" r:id="rId24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4" pos="2116" userDrawn="1">
          <p15:clr>
            <a:srgbClr val="A4A3A4"/>
          </p15:clr>
        </p15:guide>
        <p15:guide id="5" orient="horz" pos="343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F7FB4"/>
    <a:srgbClr val="2797BF"/>
    <a:srgbClr val="A01C11"/>
    <a:srgbClr val="DB4557"/>
    <a:srgbClr val="4472C4"/>
    <a:srgbClr val="0023FF"/>
    <a:srgbClr val="008000"/>
    <a:srgbClr val="92D050"/>
    <a:srgbClr val="FF8300"/>
    <a:srgbClr val="0882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/>
    <p:restoredTop sz="83632"/>
  </p:normalViewPr>
  <p:slideViewPr>
    <p:cSldViewPr snapToGrid="0" snapToObjects="1" showGuides="1">
      <p:cViewPr varScale="1">
        <p:scale>
          <a:sx n="126" d="100"/>
          <a:sy n="126" d="100"/>
        </p:scale>
        <p:origin x="2424" y="192"/>
      </p:cViewPr>
      <p:guideLst>
        <p:guide pos="2116"/>
        <p:guide orient="horz" pos="343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989CD7-F662-5840-8E9A-120CE57709F9}" type="datetimeFigureOut">
              <a:rPr lang="x-none" smtClean="0"/>
              <a:t>18/06/2021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F55EF3-159F-A741-9DF0-03E9BE361EC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11810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55EF3-159F-A741-9DF0-03E9BE361EC3}" type="slidenum">
              <a:rPr lang="x-none" smtClean="0"/>
              <a:t>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60945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55EF3-159F-A741-9DF0-03E9BE361EC3}" type="slidenum">
              <a:rPr lang="x-none" smtClean="0"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193815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55EF3-159F-A741-9DF0-03E9BE361EC3}" type="slidenum">
              <a:rPr lang="x-none" smtClean="0"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016630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55EF3-159F-A741-9DF0-03E9BE361EC3}" type="slidenum">
              <a:rPr lang="x-none" smtClean="0"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225915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55EF3-159F-A741-9DF0-03E9BE361EC3}" type="slidenum">
              <a:rPr lang="x-none" smtClean="0"/>
              <a:t>13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351428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55EF3-159F-A741-9DF0-03E9BE361EC3}" type="slidenum">
              <a:rPr lang="x-none" smtClean="0"/>
              <a:t>14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830952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55EF3-159F-A741-9DF0-03E9BE361EC3}" type="slidenum">
              <a:rPr lang="x-none" smtClean="0"/>
              <a:t>15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410611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BE" i="1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55EF3-159F-A741-9DF0-03E9BE361EC3}" type="slidenum">
              <a:rPr lang="x-none" smtClean="0"/>
              <a:t>16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269729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55EF3-159F-A741-9DF0-03E9BE361EC3}" type="slidenum">
              <a:rPr lang="x-none" smtClean="0"/>
              <a:t>17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90750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55EF3-159F-A741-9DF0-03E9BE361EC3}" type="slidenum">
              <a:rPr lang="x-none" smtClean="0"/>
              <a:t>18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369359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55EF3-159F-A741-9DF0-03E9BE361EC3}" type="slidenum">
              <a:rPr lang="x-none" smtClean="0"/>
              <a:t>19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67145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55EF3-159F-A741-9DF0-03E9BE361EC3}" type="slidenum">
              <a:rPr lang="x-none" smtClean="0"/>
              <a:t>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896752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55EF3-159F-A741-9DF0-03E9BE361EC3}" type="slidenum">
              <a:rPr lang="x-none" smtClean="0"/>
              <a:t>20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670258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55EF3-159F-A741-9DF0-03E9BE361EC3}" type="slidenum">
              <a:rPr lang="x-none" smtClean="0"/>
              <a:t>21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645144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55EF3-159F-A741-9DF0-03E9BE361EC3}" type="slidenum">
              <a:rPr lang="x-none" smtClean="0"/>
              <a:t>22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812635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55EF3-159F-A741-9DF0-03E9BE361EC3}" type="slidenum">
              <a:rPr lang="x-none" smtClean="0"/>
              <a:t>23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79702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55EF3-159F-A741-9DF0-03E9BE361EC3}" type="slidenum">
              <a:rPr lang="x-none" smtClean="0"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33677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55EF3-159F-A741-9DF0-03E9BE361EC3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976991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55EF3-159F-A741-9DF0-03E9BE361EC3}" type="slidenum">
              <a:rPr lang="x-none" smtClean="0"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543650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55EF3-159F-A741-9DF0-03E9BE361EC3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922499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55EF3-159F-A741-9DF0-03E9BE361EC3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360283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55EF3-159F-A741-9DF0-03E9BE361EC3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096129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55EF3-159F-A741-9DF0-03E9BE361EC3}" type="slidenum">
              <a:rPr lang="x-none" smtClean="0"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14450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8B719-FE24-B547-A9B7-1A1DADEB7C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AB2921-F837-2B4C-8B9C-C6FE139D07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345FC-867A-2B43-BC01-36C293290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91052-524A-CF49-BE8E-EA788020703C}" type="datetime11">
              <a:rPr lang="en-US" smtClean="0"/>
              <a:t>10:01:23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33A9F3-BEE4-924D-9571-84F887C17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E6C379-2A38-F149-9F0F-5804C23E0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C883-3CA6-2949-80E6-BC72401C2C2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84593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887FF-BFE2-CF4B-B993-5DC0FE951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5F647C-BE34-0F4F-9085-C1E2329C14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C402AF-7168-9240-9B5B-A91ADC04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50DB9-514E-7441-985F-F5371B92C4FA}" type="datetime11">
              <a:rPr lang="en-US" smtClean="0"/>
              <a:t>10:01:23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3D3229-1840-1D42-BAC5-3BEBF398B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3206A3-97FC-5042-BE65-5AA95015F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C883-3CA6-2949-80E6-BC72401C2C2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57135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9D8043-B81F-6C40-B277-95CF43A936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A8C5B5-3722-D549-AD66-0A46E4CB6E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C343E6-C502-814E-B899-CE920DE6D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25C32-7547-E448-8C00-C91E9BA7EDF4}" type="datetime11">
              <a:rPr lang="en-US" smtClean="0"/>
              <a:t>10:01:23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D7C950-269A-6F4C-93A1-1BF0A51E0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12C22-521B-364E-B5CA-04D569A14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C883-3CA6-2949-80E6-BC72401C2C2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79786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F51D8-81C5-0043-9444-50EB67E2A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13D86F-C4D9-0A4F-8311-C9638F9286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27FD83-46B4-1348-928D-47B5C02E4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83C95-899D-3C40-B3EF-B924D9D4811C}" type="datetime11">
              <a:rPr lang="en-US" smtClean="0"/>
              <a:t>10:01:23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3F5D36-F4BF-1C47-962E-A70A0DD14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A2EA0-49DD-E941-AA80-A8CBFE8C3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C883-3CA6-2949-80E6-BC72401C2C2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58336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540D8-4941-4741-96C1-7E502309C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53BEA0-5AAF-DE48-9282-759C78106D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DA84EA-8253-1B40-8134-4285B8F33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DAC88-0DD1-1847-A898-959CC57386F7}" type="datetime11">
              <a:rPr lang="en-US" smtClean="0"/>
              <a:t>10:01:23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FD7986-B2C4-F542-933D-D9178012C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F0F60-0B22-A540-883E-F1A155276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C883-3CA6-2949-80E6-BC72401C2C2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66573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628B5-B643-E546-A141-08A8FEFF0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EBA594-CE52-674C-BF79-BDFCA8130A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D45908-F7F5-6F4B-B244-3EB34FFC82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61FA25-080D-F641-9ADB-B9D6F61E5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FBC9-D537-214E-BB46-FB9BC41F75B6}" type="datetime11">
              <a:rPr lang="en-US" smtClean="0"/>
              <a:t>10:01:23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C93780-DF45-0144-8DBC-968972C04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876696-4E3D-0E4C-AACD-4243E3FD9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C883-3CA6-2949-80E6-BC72401C2C2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87757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0723C-704A-9545-9F74-CD8CB351F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875740-EFF8-C64C-A6CC-E8FFA6979D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7E3E1E-6C55-4649-98F2-6E9384843D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482768-C46A-0E42-AC94-004DFCB4F1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28EBEE-2F81-FD43-906F-F2F47AD939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CAE20B-1C7C-B14E-A234-74B0EAA51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86736-C05A-CD44-A8B6-D50ACC789C10}" type="datetime11">
              <a:rPr lang="en-US" smtClean="0"/>
              <a:t>10:01:23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A8E847-4DED-0343-B52A-2F3FB9273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0E6F4F-4AE3-B84E-8202-46524BBF2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C883-3CA6-2949-80E6-BC72401C2C2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86523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12302-17B3-B941-B871-73B34CC60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8A9451-D357-234C-A22E-EAF97528E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A3360-0784-A54F-9E44-7D7A35A1FAC4}" type="datetime11">
              <a:rPr lang="en-US" smtClean="0"/>
              <a:t>10:01:23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1AD4D3-A6F9-EA49-9F8D-47CDD3A5B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42DC7E-6F21-064B-96CA-AE6E30129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C883-3CA6-2949-80E6-BC72401C2C2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61185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9E88C5-6AFE-2F4F-8032-70F65A781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6AB34-01FE-974C-BB63-92FF54340C62}" type="datetime11">
              <a:rPr lang="en-US" smtClean="0"/>
              <a:t>10:01:23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988D5A-8F4A-024F-A4C7-38BCFD947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F4E1D9-64F3-1B40-93B3-E2AE43F47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C883-3CA6-2949-80E6-BC72401C2C2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77877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6F8E8-6984-C44E-9070-1775E62F4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991E0-D40D-C746-BA94-EF70E6B456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0B7CF1-FD6E-0C43-87E1-1AAA7B7396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D3C1FD-753D-9741-AEE3-959EB5928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851A7-6A68-9942-8069-F2C959DF8475}" type="datetime11">
              <a:rPr lang="en-US" smtClean="0"/>
              <a:t>10:01:23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6C5082-1DD5-E849-9A1E-69E4B6F40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3D81CE-FC4A-2E45-83CD-FC839D5CB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C883-3CA6-2949-80E6-BC72401C2C2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02817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3D0DA-9A6E-E84C-890F-DAECF8215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E615F2-7DFB-3147-AFCC-746B47F053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DA2A67-E392-6442-A85E-10FAF42C46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8D4438-42EE-2E4F-AB16-6FC742592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3313A-62E0-674D-8AB3-652337FC3A0B}" type="datetime11">
              <a:rPr lang="en-US" smtClean="0"/>
              <a:t>10:01:23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ECE32A-EF44-464C-A68E-E01912A14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03A388-2E5D-B845-BDDF-A3C3BEF1F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C883-3CA6-2949-80E6-BC72401C2C2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05891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FAE40E-9667-7C4A-8654-7BEF19DFA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A36715-BB2C-B440-BE7C-E0B6ECA480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94492-1627-C14E-A9D3-11CA7AAC08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193B7A-5F1A-884F-8CD0-A96F86B214EE}" type="datetime11">
              <a:rPr lang="en-US" smtClean="0"/>
              <a:t>10:01:23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84D165-B6B8-CA44-888C-CECFA4F53D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63EE3F-5549-964E-B660-E44ACEC0D9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D8C883-3CA6-2949-80E6-BC72401C2C2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03064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13" Type="http://schemas.openxmlformats.org/officeDocument/2006/relationships/hyperlink" Target="http://www.t3europe.eu/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5.tiff"/><Relationship Id="rId12" Type="http://schemas.openxmlformats.org/officeDocument/2006/relationships/hyperlink" Target="http://www.wil-destem.nl/" TargetMode="External"/><Relationship Id="rId17" Type="http://schemas.openxmlformats.org/officeDocument/2006/relationships/image" Target="../media/image12.tif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hyperlink" Target="http://www.t3nederland.nl/" TargetMode="External"/><Relationship Id="rId5" Type="http://schemas.openxmlformats.org/officeDocument/2006/relationships/image" Target="../media/image3.tiff"/><Relationship Id="rId15" Type="http://schemas.openxmlformats.org/officeDocument/2006/relationships/image" Target="../media/image10.png"/><Relationship Id="rId10" Type="http://schemas.openxmlformats.org/officeDocument/2006/relationships/image" Target="../media/image8.jpeg"/><Relationship Id="rId4" Type="http://schemas.openxmlformats.org/officeDocument/2006/relationships/image" Target="../media/image2.tiff"/><Relationship Id="rId9" Type="http://schemas.openxmlformats.org/officeDocument/2006/relationships/image" Target="../media/image7.tif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12.tiff"/><Relationship Id="rId4" Type="http://schemas.openxmlformats.org/officeDocument/2006/relationships/image" Target="../media/image7.t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tif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tif"/><Relationship Id="rId5" Type="http://schemas.openxmlformats.org/officeDocument/2006/relationships/image" Target="../media/image39.png"/><Relationship Id="rId10" Type="http://schemas.openxmlformats.org/officeDocument/2006/relationships/image" Target="../media/image42.tiff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tif"/><Relationship Id="rId5" Type="http://schemas.openxmlformats.org/officeDocument/2006/relationships/image" Target="../media/image43.gif"/><Relationship Id="rId4" Type="http://schemas.openxmlformats.org/officeDocument/2006/relationships/image" Target="../media/image12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7" Type="http://schemas.openxmlformats.org/officeDocument/2006/relationships/image" Target="../media/image46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tif"/><Relationship Id="rId5" Type="http://schemas.openxmlformats.org/officeDocument/2006/relationships/image" Target="../media/image12.tiff"/><Relationship Id="rId4" Type="http://schemas.openxmlformats.org/officeDocument/2006/relationships/image" Target="../media/image7.t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tiff"/><Relationship Id="rId13" Type="http://schemas.openxmlformats.org/officeDocument/2006/relationships/image" Target="../media/image55.jpeg"/><Relationship Id="rId3" Type="http://schemas.openxmlformats.org/officeDocument/2006/relationships/image" Target="../media/image7.tif"/><Relationship Id="rId7" Type="http://schemas.openxmlformats.org/officeDocument/2006/relationships/image" Target="../media/image49.tiff"/><Relationship Id="rId12" Type="http://schemas.openxmlformats.org/officeDocument/2006/relationships/image" Target="../media/image54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tiff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tiff"/><Relationship Id="rId10" Type="http://schemas.openxmlformats.org/officeDocument/2006/relationships/image" Target="../media/image52.tiff"/><Relationship Id="rId4" Type="http://schemas.openxmlformats.org/officeDocument/2006/relationships/image" Target="../media/image12.tiff"/><Relationship Id="rId9" Type="http://schemas.openxmlformats.org/officeDocument/2006/relationships/image" Target="../media/image51.png"/><Relationship Id="rId14" Type="http://schemas.openxmlformats.org/officeDocument/2006/relationships/image" Target="../media/image5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tiff"/><Relationship Id="rId13" Type="http://schemas.openxmlformats.org/officeDocument/2006/relationships/image" Target="../media/image56.jpeg"/><Relationship Id="rId3" Type="http://schemas.openxmlformats.org/officeDocument/2006/relationships/image" Target="../media/image7.tif"/><Relationship Id="rId7" Type="http://schemas.openxmlformats.org/officeDocument/2006/relationships/image" Target="../media/image49.tiff"/><Relationship Id="rId12" Type="http://schemas.openxmlformats.org/officeDocument/2006/relationships/image" Target="../media/image54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53.png"/><Relationship Id="rId5" Type="http://schemas.openxmlformats.org/officeDocument/2006/relationships/image" Target="../media/image58.png"/><Relationship Id="rId10" Type="http://schemas.openxmlformats.org/officeDocument/2006/relationships/image" Target="../media/image52.tiff"/><Relationship Id="rId4" Type="http://schemas.openxmlformats.org/officeDocument/2006/relationships/image" Target="../media/image12.tiff"/><Relationship Id="rId9" Type="http://schemas.openxmlformats.org/officeDocument/2006/relationships/image" Target="../media/image51.png"/><Relationship Id="rId14" Type="http://schemas.openxmlformats.org/officeDocument/2006/relationships/image" Target="../media/image57.tif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65.tiff"/><Relationship Id="rId18" Type="http://schemas.openxmlformats.org/officeDocument/2006/relationships/image" Target="../media/image53.png"/><Relationship Id="rId3" Type="http://schemas.openxmlformats.org/officeDocument/2006/relationships/image" Target="../media/image7.tif"/><Relationship Id="rId21" Type="http://schemas.openxmlformats.org/officeDocument/2006/relationships/image" Target="../media/image67.png"/><Relationship Id="rId7" Type="http://schemas.openxmlformats.org/officeDocument/2006/relationships/image" Target="../media/image59.png"/><Relationship Id="rId12" Type="http://schemas.openxmlformats.org/officeDocument/2006/relationships/image" Target="../media/image64.jpeg"/><Relationship Id="rId17" Type="http://schemas.openxmlformats.org/officeDocument/2006/relationships/image" Target="../media/image52.tiff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51.png"/><Relationship Id="rId20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tiff"/><Relationship Id="rId11" Type="http://schemas.openxmlformats.org/officeDocument/2006/relationships/image" Target="../media/image63.tiff"/><Relationship Id="rId5" Type="http://schemas.openxmlformats.org/officeDocument/2006/relationships/image" Target="../media/image56.jpeg"/><Relationship Id="rId15" Type="http://schemas.openxmlformats.org/officeDocument/2006/relationships/image" Target="../media/image50.tiff"/><Relationship Id="rId10" Type="http://schemas.openxmlformats.org/officeDocument/2006/relationships/image" Target="../media/image62.jpeg"/><Relationship Id="rId19" Type="http://schemas.openxmlformats.org/officeDocument/2006/relationships/image" Target="../media/image54.tiff"/><Relationship Id="rId4" Type="http://schemas.openxmlformats.org/officeDocument/2006/relationships/image" Target="../media/image12.tiff"/><Relationship Id="rId9" Type="http://schemas.openxmlformats.org/officeDocument/2006/relationships/image" Target="../media/image61.tiff"/><Relationship Id="rId14" Type="http://schemas.openxmlformats.org/officeDocument/2006/relationships/image" Target="../media/image49.tif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tiff"/><Relationship Id="rId13" Type="http://schemas.openxmlformats.org/officeDocument/2006/relationships/image" Target="../media/image65.tiff"/><Relationship Id="rId3" Type="http://schemas.openxmlformats.org/officeDocument/2006/relationships/image" Target="../media/image7.tif"/><Relationship Id="rId7" Type="http://schemas.openxmlformats.org/officeDocument/2006/relationships/image" Target="../media/image51.png"/><Relationship Id="rId12" Type="http://schemas.openxmlformats.org/officeDocument/2006/relationships/image" Target="../media/image6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tiff"/><Relationship Id="rId11" Type="http://schemas.openxmlformats.org/officeDocument/2006/relationships/image" Target="../media/image59.png"/><Relationship Id="rId5" Type="http://schemas.openxmlformats.org/officeDocument/2006/relationships/image" Target="../media/image49.tiff"/><Relationship Id="rId15" Type="http://schemas.openxmlformats.org/officeDocument/2006/relationships/image" Target="../media/image57.tiff"/><Relationship Id="rId10" Type="http://schemas.openxmlformats.org/officeDocument/2006/relationships/image" Target="../media/image54.tiff"/><Relationship Id="rId4" Type="http://schemas.openxmlformats.org/officeDocument/2006/relationships/image" Target="../media/image12.tiff"/><Relationship Id="rId9" Type="http://schemas.openxmlformats.org/officeDocument/2006/relationships/image" Target="../media/image53.png"/><Relationship Id="rId1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tiff"/><Relationship Id="rId13" Type="http://schemas.openxmlformats.org/officeDocument/2006/relationships/image" Target="../media/image63.tiff"/><Relationship Id="rId3" Type="http://schemas.openxmlformats.org/officeDocument/2006/relationships/image" Target="../media/image7.tif"/><Relationship Id="rId7" Type="http://schemas.openxmlformats.org/officeDocument/2006/relationships/image" Target="../media/image51.png"/><Relationship Id="rId12" Type="http://schemas.openxmlformats.org/officeDocument/2006/relationships/image" Target="../media/image62.jpeg"/><Relationship Id="rId17" Type="http://schemas.openxmlformats.org/officeDocument/2006/relationships/image" Target="../media/image57.tiff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tiff"/><Relationship Id="rId11" Type="http://schemas.openxmlformats.org/officeDocument/2006/relationships/image" Target="../media/image59.png"/><Relationship Id="rId5" Type="http://schemas.openxmlformats.org/officeDocument/2006/relationships/image" Target="../media/image49.tiff"/><Relationship Id="rId15" Type="http://schemas.openxmlformats.org/officeDocument/2006/relationships/image" Target="../media/image65.tiff"/><Relationship Id="rId10" Type="http://schemas.openxmlformats.org/officeDocument/2006/relationships/image" Target="../media/image54.tiff"/><Relationship Id="rId4" Type="http://schemas.openxmlformats.org/officeDocument/2006/relationships/image" Target="../media/image12.tiff"/><Relationship Id="rId9" Type="http://schemas.openxmlformats.org/officeDocument/2006/relationships/image" Target="../media/image53.png"/><Relationship Id="rId14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tiff"/><Relationship Id="rId13" Type="http://schemas.openxmlformats.org/officeDocument/2006/relationships/image" Target="../media/image61.tiff"/><Relationship Id="rId18" Type="http://schemas.openxmlformats.org/officeDocument/2006/relationships/image" Target="../media/image56.jpeg"/><Relationship Id="rId3" Type="http://schemas.openxmlformats.org/officeDocument/2006/relationships/image" Target="../media/image7.tif"/><Relationship Id="rId7" Type="http://schemas.openxmlformats.org/officeDocument/2006/relationships/image" Target="../media/image51.png"/><Relationship Id="rId12" Type="http://schemas.openxmlformats.org/officeDocument/2006/relationships/image" Target="../media/image60.jpeg"/><Relationship Id="rId17" Type="http://schemas.openxmlformats.org/officeDocument/2006/relationships/image" Target="../media/image65.tiff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tiff"/><Relationship Id="rId11" Type="http://schemas.openxmlformats.org/officeDocument/2006/relationships/image" Target="../media/image59.png"/><Relationship Id="rId5" Type="http://schemas.openxmlformats.org/officeDocument/2006/relationships/image" Target="../media/image49.tiff"/><Relationship Id="rId15" Type="http://schemas.openxmlformats.org/officeDocument/2006/relationships/image" Target="../media/image63.tiff"/><Relationship Id="rId10" Type="http://schemas.openxmlformats.org/officeDocument/2006/relationships/image" Target="../media/image54.tiff"/><Relationship Id="rId19" Type="http://schemas.openxmlformats.org/officeDocument/2006/relationships/image" Target="../media/image57.tiff"/><Relationship Id="rId4" Type="http://schemas.openxmlformats.org/officeDocument/2006/relationships/image" Target="../media/image12.tiff"/><Relationship Id="rId9" Type="http://schemas.openxmlformats.org/officeDocument/2006/relationships/image" Target="../media/image53.png"/><Relationship Id="rId1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tiff"/><Relationship Id="rId5" Type="http://schemas.openxmlformats.org/officeDocument/2006/relationships/image" Target="../media/image7.tif"/><Relationship Id="rId4" Type="http://schemas.openxmlformats.org/officeDocument/2006/relationships/hyperlink" Target="https://www.researchgate.net/publication/276466451_Physical_Computing_and_its_Scope_-_Towards_a_Constructionist_Computer_Science_Curriculum_with_Physical_Computing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tif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6.jpe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2.tiff"/><Relationship Id="rId5" Type="http://schemas.openxmlformats.org/officeDocument/2006/relationships/image" Target="../media/image7.tif"/><Relationship Id="rId10" Type="http://schemas.openxmlformats.org/officeDocument/2006/relationships/image" Target="../media/image68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tiff"/><Relationship Id="rId7" Type="http://schemas.openxmlformats.org/officeDocument/2006/relationships/image" Target="../media/image73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12.tiff"/><Relationship Id="rId5" Type="http://schemas.openxmlformats.org/officeDocument/2006/relationships/image" Target="../media/image71.tiff"/><Relationship Id="rId10" Type="http://schemas.openxmlformats.org/officeDocument/2006/relationships/image" Target="../media/image7.tif"/><Relationship Id="rId4" Type="http://schemas.openxmlformats.org/officeDocument/2006/relationships/image" Target="../media/image70.gif"/><Relationship Id="rId9" Type="http://schemas.openxmlformats.org/officeDocument/2006/relationships/image" Target="../media/image75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6.tiff"/><Relationship Id="rId7" Type="http://schemas.openxmlformats.org/officeDocument/2006/relationships/image" Target="../media/image73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tiff"/><Relationship Id="rId10" Type="http://schemas.openxmlformats.org/officeDocument/2006/relationships/image" Target="../media/image12.tiff"/><Relationship Id="rId4" Type="http://schemas.openxmlformats.org/officeDocument/2006/relationships/image" Target="../media/image70.gif"/><Relationship Id="rId9" Type="http://schemas.openxmlformats.org/officeDocument/2006/relationships/image" Target="../media/image7.t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f"/><Relationship Id="rId13" Type="http://schemas.openxmlformats.org/officeDocument/2006/relationships/image" Target="../media/image6.tiff"/><Relationship Id="rId3" Type="http://schemas.openxmlformats.org/officeDocument/2006/relationships/image" Target="../media/image1.png"/><Relationship Id="rId7" Type="http://schemas.openxmlformats.org/officeDocument/2006/relationships/image" Target="../media/image79.gif"/><Relationship Id="rId12" Type="http://schemas.openxmlformats.org/officeDocument/2006/relationships/image" Target="../media/image5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tif"/><Relationship Id="rId11" Type="http://schemas.openxmlformats.org/officeDocument/2006/relationships/image" Target="../media/image4.jpeg"/><Relationship Id="rId5" Type="http://schemas.openxmlformats.org/officeDocument/2006/relationships/image" Target="../media/image78.tiff"/><Relationship Id="rId15" Type="http://schemas.openxmlformats.org/officeDocument/2006/relationships/image" Target="../media/image80.tiff"/><Relationship Id="rId10" Type="http://schemas.openxmlformats.org/officeDocument/2006/relationships/image" Target="../media/image3.tiff"/><Relationship Id="rId4" Type="http://schemas.openxmlformats.org/officeDocument/2006/relationships/image" Target="../media/image77.tiff"/><Relationship Id="rId9" Type="http://schemas.openxmlformats.org/officeDocument/2006/relationships/image" Target="../media/image2.tiff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"/><Relationship Id="rId5" Type="http://schemas.openxmlformats.org/officeDocument/2006/relationships/image" Target="../media/image14.png"/><Relationship Id="rId4" Type="http://schemas.openxmlformats.org/officeDocument/2006/relationships/hyperlink" Target="https://www.researchgate.net/publication/276466451_Physical_Computing_and_its_Scope_-_Towards_a_Constructionist_Computer_Science_Curriculum_with_Physical_Computin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f"/><Relationship Id="rId3" Type="http://schemas.openxmlformats.org/officeDocument/2006/relationships/image" Target="../media/image13.png"/><Relationship Id="rId7" Type="http://schemas.openxmlformats.org/officeDocument/2006/relationships/image" Target="../media/image7.t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hyperlink" Target="https://www.researchgate.net/publication/276466451_Physical_Computing_and_its_Scope_-_Towards_a_Constructionist_Computer_Science_Curriculum_with_Physical_Computing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iff"/><Relationship Id="rId13" Type="http://schemas.openxmlformats.org/officeDocument/2006/relationships/image" Target="../media/image22.tiff"/><Relationship Id="rId18" Type="http://schemas.openxmlformats.org/officeDocument/2006/relationships/image" Target="../media/image28.png"/><Relationship Id="rId3" Type="http://schemas.openxmlformats.org/officeDocument/2006/relationships/image" Target="../media/image7.tif"/><Relationship Id="rId7" Type="http://schemas.openxmlformats.org/officeDocument/2006/relationships/image" Target="../media/image17.jpeg"/><Relationship Id="rId12" Type="http://schemas.openxmlformats.org/officeDocument/2006/relationships/image" Target="../media/image21.tiff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5.tiff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image" Target="../media/image20.tiff"/><Relationship Id="rId5" Type="http://schemas.openxmlformats.org/officeDocument/2006/relationships/hyperlink" Target="http://www.t3europe.eu/" TargetMode="External"/><Relationship Id="rId15" Type="http://schemas.openxmlformats.org/officeDocument/2006/relationships/image" Target="../media/image24.jpeg"/><Relationship Id="rId10" Type="http://schemas.openxmlformats.org/officeDocument/2006/relationships/image" Target="../media/image19.tiff"/><Relationship Id="rId19" Type="http://schemas.openxmlformats.org/officeDocument/2006/relationships/image" Target="../media/image26.png"/><Relationship Id="rId4" Type="http://schemas.openxmlformats.org/officeDocument/2006/relationships/hyperlink" Target="http://www.education.ti.com/" TargetMode="External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tiff"/><Relationship Id="rId3" Type="http://schemas.openxmlformats.org/officeDocument/2006/relationships/image" Target="../media/image7.tif"/><Relationship Id="rId7" Type="http://schemas.openxmlformats.org/officeDocument/2006/relationships/image" Target="../media/image16.jpeg"/><Relationship Id="rId12" Type="http://schemas.openxmlformats.org/officeDocument/2006/relationships/image" Target="../media/image21.tiff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5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tiff"/><Relationship Id="rId11" Type="http://schemas.openxmlformats.org/officeDocument/2006/relationships/image" Target="../media/image20.tiff"/><Relationship Id="rId5" Type="http://schemas.openxmlformats.org/officeDocument/2006/relationships/hyperlink" Target="http://www.t3europe.eu/" TargetMode="External"/><Relationship Id="rId15" Type="http://schemas.openxmlformats.org/officeDocument/2006/relationships/image" Target="../media/image24.jpeg"/><Relationship Id="rId10" Type="http://schemas.openxmlformats.org/officeDocument/2006/relationships/image" Target="../media/image19.tiff"/><Relationship Id="rId4" Type="http://schemas.openxmlformats.org/officeDocument/2006/relationships/hyperlink" Target="http://www.education.ti.com/" TargetMode="External"/><Relationship Id="rId9" Type="http://schemas.openxmlformats.org/officeDocument/2006/relationships/image" Target="../media/image190.png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3europe.eu/" TargetMode="External"/><Relationship Id="rId13" Type="http://schemas.openxmlformats.org/officeDocument/2006/relationships/image" Target="../media/image19.tiff"/><Relationship Id="rId18" Type="http://schemas.openxmlformats.org/officeDocument/2006/relationships/image" Target="../media/image24.jpeg"/><Relationship Id="rId3" Type="http://schemas.openxmlformats.org/officeDocument/2006/relationships/image" Target="../media/image30.jpeg"/><Relationship Id="rId21" Type="http://schemas.openxmlformats.org/officeDocument/2006/relationships/image" Target="../media/image33.png"/><Relationship Id="rId7" Type="http://schemas.openxmlformats.org/officeDocument/2006/relationships/hyperlink" Target="http://www.education.ti.com/" TargetMode="External"/><Relationship Id="rId12" Type="http://schemas.openxmlformats.org/officeDocument/2006/relationships/image" Target="../media/image190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2.tiff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tif"/><Relationship Id="rId11" Type="http://schemas.openxmlformats.org/officeDocument/2006/relationships/image" Target="../media/image17.jpeg"/><Relationship Id="rId5" Type="http://schemas.openxmlformats.org/officeDocument/2006/relationships/image" Target="../media/image32.tiff"/><Relationship Id="rId15" Type="http://schemas.openxmlformats.org/officeDocument/2006/relationships/image" Target="../media/image21.tiff"/><Relationship Id="rId23" Type="http://schemas.openxmlformats.org/officeDocument/2006/relationships/hyperlink" Target="https://resources.t3europe.eu/t3europe-home" TargetMode="External"/><Relationship Id="rId10" Type="http://schemas.openxmlformats.org/officeDocument/2006/relationships/image" Target="../media/image16.jpeg"/><Relationship Id="rId19" Type="http://schemas.openxmlformats.org/officeDocument/2006/relationships/image" Target="../media/image25.tiff"/><Relationship Id="rId4" Type="http://schemas.openxmlformats.org/officeDocument/2006/relationships/image" Target="../media/image31.png"/><Relationship Id="rId9" Type="http://schemas.openxmlformats.org/officeDocument/2006/relationships/image" Target="../media/image18.tiff"/><Relationship Id="rId14" Type="http://schemas.openxmlformats.org/officeDocument/2006/relationships/image" Target="../media/image20.tiff"/><Relationship Id="rId22" Type="http://schemas.openxmlformats.org/officeDocument/2006/relationships/hyperlink" Target="http://www.tistemprojects.com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gif"/><Relationship Id="rId4" Type="http://schemas.openxmlformats.org/officeDocument/2006/relationships/image" Target="../media/image12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tif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tif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5A4FA72-FA78-C043-8B8C-FF225FD0C3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0447"/>
            <a:ext cx="12192000" cy="1920202"/>
          </a:xfrm>
          <a:prstGeom prst="rect">
            <a:avLst/>
          </a:prstGeom>
        </p:spPr>
      </p:pic>
      <p:pic>
        <p:nvPicPr>
          <p:cNvPr id="10" name="Picture 9" descr="A close up of a computer&#10;&#10;Description automatically generated">
            <a:extLst>
              <a:ext uri="{FF2B5EF4-FFF2-40B4-BE49-F238E27FC236}">
                <a16:creationId xmlns:a16="http://schemas.microsoft.com/office/drawing/2014/main" id="{18EB0C0D-FF39-F04F-8D4C-35D0730067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72158" y="19642"/>
            <a:ext cx="2233409" cy="1676966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8D16FDAA-C007-BD49-B5FD-350F251C40F2}"/>
              </a:ext>
            </a:extLst>
          </p:cNvPr>
          <p:cNvGrpSpPr>
            <a:grpSpLocks noChangeAspect="1"/>
          </p:cNvGrpSpPr>
          <p:nvPr/>
        </p:nvGrpSpPr>
        <p:grpSpPr>
          <a:xfrm>
            <a:off x="10554170" y="828047"/>
            <a:ext cx="1516805" cy="868562"/>
            <a:chOff x="7209322" y="910899"/>
            <a:chExt cx="5175183" cy="2963450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DB4F5A6-DC40-A346-B548-0B3B1C2484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09322" y="910899"/>
              <a:ext cx="5175183" cy="2963450"/>
            </a:xfrm>
            <a:prstGeom prst="rect">
              <a:avLst/>
            </a:prstGeom>
          </p:spPr>
        </p:pic>
        <p:pic>
          <p:nvPicPr>
            <p:cNvPr id="29" name="Picture 28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3D336B89-D530-8D4C-8F4A-FF028975AF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3162" y="1431542"/>
              <a:ext cx="1863177" cy="1397383"/>
            </a:xfrm>
            <a:prstGeom prst="rect">
              <a:avLst/>
            </a:prstGeom>
          </p:spPr>
        </p:pic>
      </p:grpSp>
      <p:pic>
        <p:nvPicPr>
          <p:cNvPr id="32" name="Picture 31" descr="A picture containing drawing, light, food&#10;&#10;Description automatically generated">
            <a:extLst>
              <a:ext uri="{FF2B5EF4-FFF2-40B4-BE49-F238E27FC236}">
                <a16:creationId xmlns:a16="http://schemas.microsoft.com/office/drawing/2014/main" id="{17926690-4923-6D44-AD2D-F0981E3BBED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97003" y="686467"/>
            <a:ext cx="642298" cy="798990"/>
          </a:xfrm>
          <a:prstGeom prst="rect">
            <a:avLst/>
          </a:prstGeom>
        </p:spPr>
      </p:pic>
      <p:pic>
        <p:nvPicPr>
          <p:cNvPr id="47" name="Picture 46" descr="A picture containing indoor, toy, small, blue&#10;&#10;Description automatically generated">
            <a:extLst>
              <a:ext uri="{FF2B5EF4-FFF2-40B4-BE49-F238E27FC236}">
                <a16:creationId xmlns:a16="http://schemas.microsoft.com/office/drawing/2014/main" id="{27519E12-686F-C846-9E46-45F06D42167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9373" y="864805"/>
            <a:ext cx="1685827" cy="126437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80A83A0-B227-C84C-8618-DBB2386B04C9}"/>
              </a:ext>
            </a:extLst>
          </p:cNvPr>
          <p:cNvSpPr/>
          <p:nvPr/>
        </p:nvSpPr>
        <p:spPr>
          <a:xfrm>
            <a:off x="19" y="6321431"/>
            <a:ext cx="11747500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AAAA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63" dirty="0">
              <a:solidFill>
                <a:srgbClr val="FFFFFF"/>
              </a:solidFill>
            </a:endParaRPr>
          </a:p>
        </p:txBody>
      </p:sp>
      <p:pic>
        <p:nvPicPr>
          <p:cNvPr id="14" name="Picture 13" descr="A close up of a sign&#10;&#10;Description automatically generated">
            <a:extLst>
              <a:ext uri="{FF2B5EF4-FFF2-40B4-BE49-F238E27FC236}">
                <a16:creationId xmlns:a16="http://schemas.microsoft.com/office/drawing/2014/main" id="{9E04A127-C4CF-1842-B024-7B07D34427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1467" y="6219804"/>
            <a:ext cx="2930806" cy="671941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511DAE95-EDF7-A741-8C67-E42F5125B0B9}"/>
              </a:ext>
            </a:extLst>
          </p:cNvPr>
          <p:cNvSpPr txBox="1"/>
          <p:nvPr/>
        </p:nvSpPr>
        <p:spPr>
          <a:xfrm>
            <a:off x="2716812" y="2156119"/>
            <a:ext cx="67785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C00000"/>
                </a:solidFill>
              </a:rPr>
              <a:t>Physical Computing </a:t>
            </a:r>
          </a:p>
          <a:p>
            <a:pPr algn="ctr"/>
            <a:r>
              <a:rPr lang="en-GB" sz="3600" b="1" dirty="0">
                <a:solidFill>
                  <a:srgbClr val="C00000"/>
                </a:solidFill>
              </a:rPr>
              <a:t>with Python in the classroom</a:t>
            </a:r>
          </a:p>
        </p:txBody>
      </p:sp>
      <p:pic>
        <p:nvPicPr>
          <p:cNvPr id="38" name="Picture 37" descr="A picture containing bird, flower, tree&#10;&#10;Description automatically generated">
            <a:extLst>
              <a:ext uri="{FF2B5EF4-FFF2-40B4-BE49-F238E27FC236}">
                <a16:creationId xmlns:a16="http://schemas.microsoft.com/office/drawing/2014/main" id="{A2C71A22-D02B-0F47-B876-EE0504FD532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1535" y="4580808"/>
            <a:ext cx="864638" cy="1039448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4E6FF60D-629E-6747-96D7-689EEB818769}"/>
              </a:ext>
            </a:extLst>
          </p:cNvPr>
          <p:cNvSpPr txBox="1"/>
          <p:nvPr/>
        </p:nvSpPr>
        <p:spPr>
          <a:xfrm>
            <a:off x="4061699" y="4468507"/>
            <a:ext cx="118333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C00000"/>
                </a:solidFill>
              </a:rPr>
              <a:t>k-stulens@ti.com</a:t>
            </a:r>
            <a:endParaRPr lang="en-BE" sz="1100" dirty="0">
              <a:solidFill>
                <a:srgbClr val="C0000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8AD814C-33AA-C942-BA5B-FE828EE88533}"/>
              </a:ext>
            </a:extLst>
          </p:cNvPr>
          <p:cNvSpPr txBox="1"/>
          <p:nvPr/>
        </p:nvSpPr>
        <p:spPr>
          <a:xfrm>
            <a:off x="6680436" y="4468507"/>
            <a:ext cx="17379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C00000"/>
                </a:solidFill>
              </a:rPr>
              <a:t>cbaars@martinuscollege.nl</a:t>
            </a:r>
            <a:endParaRPr lang="en-BE" sz="1100" dirty="0">
              <a:solidFill>
                <a:srgbClr val="C0000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9735B01-387B-2143-9089-354E1DE29748}"/>
              </a:ext>
            </a:extLst>
          </p:cNvPr>
          <p:cNvSpPr txBox="1"/>
          <p:nvPr/>
        </p:nvSpPr>
        <p:spPr>
          <a:xfrm>
            <a:off x="3655743" y="5339858"/>
            <a:ext cx="17224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1400" dirty="0">
                <a:hlinkClick r:id="rId11"/>
              </a:rPr>
              <a:t>www.t3nederland.nl</a:t>
            </a:r>
            <a:r>
              <a:rPr lang="en-BE" sz="1400" dirty="0"/>
              <a:t>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32A300F-1634-F94D-A7BF-964AE5367E89}"/>
              </a:ext>
            </a:extLst>
          </p:cNvPr>
          <p:cNvSpPr txBox="1"/>
          <p:nvPr/>
        </p:nvSpPr>
        <p:spPr>
          <a:xfrm>
            <a:off x="6743700" y="5339859"/>
            <a:ext cx="16298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1400" dirty="0">
                <a:hlinkClick r:id="rId12"/>
              </a:rPr>
              <a:t>www.wil-destem.nl</a:t>
            </a:r>
            <a:r>
              <a:rPr lang="en-BE" sz="1400" dirty="0"/>
              <a:t> 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5F3494B-5E51-CB49-8776-4C5850FF3142}"/>
              </a:ext>
            </a:extLst>
          </p:cNvPr>
          <p:cNvSpPr txBox="1"/>
          <p:nvPr/>
        </p:nvSpPr>
        <p:spPr>
          <a:xfrm>
            <a:off x="5261431" y="5755737"/>
            <a:ext cx="1544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1400" dirty="0">
                <a:hlinkClick r:id="rId13"/>
              </a:rPr>
              <a:t>www.t3europe.eu</a:t>
            </a:r>
            <a:r>
              <a:rPr lang="en-BE" sz="1400" dirty="0"/>
              <a:t> </a:t>
            </a:r>
          </a:p>
        </p:txBody>
      </p:sp>
      <p:pic>
        <p:nvPicPr>
          <p:cNvPr id="1026" name="Picture 2" descr="Koen Stulens">
            <a:extLst>
              <a:ext uri="{FF2B5EF4-FFF2-40B4-BE49-F238E27FC236}">
                <a16:creationId xmlns:a16="http://schemas.microsoft.com/office/drawing/2014/main" id="{E962FBDE-3B75-844A-A723-FE103D8E8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0694" y="3522364"/>
            <a:ext cx="905349" cy="90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thy Baars">
            <a:extLst>
              <a:ext uri="{FF2B5EF4-FFF2-40B4-BE49-F238E27FC236}">
                <a16:creationId xmlns:a16="http://schemas.microsoft.com/office/drawing/2014/main" id="{DED4B917-74F0-D443-A337-78F5CE73B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7872" y="3520254"/>
            <a:ext cx="905349" cy="90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52CEBF23-C756-1049-98BA-35089BDB05DC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87296">
            <a:off x="9327081" y="1500596"/>
            <a:ext cx="1430171" cy="698430"/>
          </a:xfrm>
          <a:prstGeom prst="rect">
            <a:avLst/>
          </a:prstGeom>
        </p:spPr>
      </p:pic>
      <p:pic>
        <p:nvPicPr>
          <p:cNvPr id="21" name="Picture 2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AF10FBF-B536-9C4C-9818-AF609AEE1F76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773" y="6394444"/>
            <a:ext cx="2061348" cy="344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5324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4" descr="A close up of a device&#10;&#10;Description automatically generated">
            <a:extLst>
              <a:ext uri="{FF2B5EF4-FFF2-40B4-BE49-F238E27FC236}">
                <a16:creationId xmlns:a16="http://schemas.microsoft.com/office/drawing/2014/main" id="{D901E8D2-9EFB-2A48-B898-DE4F8AA936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674443">
            <a:off x="8179315" y="4010545"/>
            <a:ext cx="1765300" cy="1498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FB3C95-6590-DE44-9A55-E5553E3F6F45}"/>
              </a:ext>
            </a:extLst>
          </p:cNvPr>
          <p:cNvSpPr txBox="1"/>
          <p:nvPr/>
        </p:nvSpPr>
        <p:spPr>
          <a:xfrm>
            <a:off x="304402" y="404813"/>
            <a:ext cx="342786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dirty="0">
                <a:solidFill>
                  <a:srgbClr val="C00000"/>
                </a:solidFill>
              </a:rPr>
              <a:t>Physical Computing …</a:t>
            </a:r>
          </a:p>
          <a:p>
            <a:r>
              <a:rPr lang="en-GB" sz="2400" b="1" i="1" dirty="0">
                <a:solidFill>
                  <a:srgbClr val="C00000"/>
                </a:solidFill>
              </a:rPr>
              <a:t>Basics – Actuators </a:t>
            </a:r>
            <a:endParaRPr lang="en-BE" sz="2400" b="1" i="1" dirty="0">
              <a:solidFill>
                <a:srgbClr val="C0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E52058E-2A09-9949-85C2-2C9FB71ADEA0}"/>
              </a:ext>
            </a:extLst>
          </p:cNvPr>
          <p:cNvSpPr/>
          <p:nvPr/>
        </p:nvSpPr>
        <p:spPr>
          <a:xfrm>
            <a:off x="19" y="6321431"/>
            <a:ext cx="11747500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AAAA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63" dirty="0">
              <a:solidFill>
                <a:srgbClr val="FFFFFF"/>
              </a:solidFill>
            </a:endParaRPr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62C61892-98BB-C74F-AE6B-015AB2D843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1467" y="6219804"/>
            <a:ext cx="2930806" cy="671941"/>
          </a:xfrm>
          <a:prstGeom prst="rect">
            <a:avLst/>
          </a:prstGeom>
        </p:spPr>
      </p:pic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2FEFC1B-D18D-5740-B74B-233CA864B4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773" y="6394444"/>
            <a:ext cx="2061348" cy="344194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3C56F415-46D4-2D42-B4EC-6FB9D509A707}"/>
              </a:ext>
            </a:extLst>
          </p:cNvPr>
          <p:cNvSpPr/>
          <p:nvPr/>
        </p:nvSpPr>
        <p:spPr>
          <a:xfrm>
            <a:off x="7901846" y="1476606"/>
            <a:ext cx="11601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Sound</a:t>
            </a:r>
            <a:endParaRPr lang="en-BE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6310885-2613-3C47-97D1-1462CBE4993F}"/>
              </a:ext>
            </a:extLst>
          </p:cNvPr>
          <p:cNvSpPr/>
          <p:nvPr/>
        </p:nvSpPr>
        <p:spPr>
          <a:xfrm>
            <a:off x="2128770" y="1476660"/>
            <a:ext cx="15340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Flashing LED</a:t>
            </a:r>
            <a:endParaRPr lang="en-BE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747123A-1745-E14B-A45C-53950D820515}"/>
              </a:ext>
            </a:extLst>
          </p:cNvPr>
          <p:cNvSpPr/>
          <p:nvPr/>
        </p:nvSpPr>
        <p:spPr>
          <a:xfrm>
            <a:off x="2123629" y="2011127"/>
            <a:ext cx="2354189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BE" sz="1600" dirty="0">
                <a:solidFill>
                  <a:srgbClr val="3044FF"/>
                </a:solidFill>
              </a:rPr>
              <a:t>from</a:t>
            </a:r>
            <a:r>
              <a:rPr lang="en-BE" sz="1600" dirty="0"/>
              <a:t> ti_hub </a:t>
            </a:r>
            <a:r>
              <a:rPr lang="en-BE" sz="1600" dirty="0">
                <a:solidFill>
                  <a:srgbClr val="3044FF"/>
                </a:solidFill>
              </a:rPr>
              <a:t>import</a:t>
            </a:r>
            <a:r>
              <a:rPr lang="en-BE" sz="1600" dirty="0"/>
              <a:t> </a:t>
            </a:r>
            <a:r>
              <a:rPr lang="en-BE" sz="1600" dirty="0">
                <a:solidFill>
                  <a:srgbClr val="FF0000"/>
                </a:solidFill>
              </a:rPr>
              <a:t>*</a:t>
            </a:r>
          </a:p>
          <a:p>
            <a:endParaRPr lang="en-BE" sz="500" dirty="0"/>
          </a:p>
          <a:p>
            <a:r>
              <a:rPr lang="en-BE" sz="1600" dirty="0"/>
              <a:t>flash</a:t>
            </a:r>
            <a:r>
              <a:rPr lang="en-BE" sz="1600" dirty="0">
                <a:solidFill>
                  <a:srgbClr val="FF0000"/>
                </a:solidFill>
              </a:rPr>
              <a:t>=</a:t>
            </a:r>
            <a:r>
              <a:rPr lang="en-BE" sz="1600" dirty="0"/>
              <a:t>led(</a:t>
            </a:r>
            <a:r>
              <a:rPr lang="en-BE" sz="1600" dirty="0">
                <a:solidFill>
                  <a:srgbClr val="088209"/>
                </a:solidFill>
              </a:rPr>
              <a:t>"BB1"</a:t>
            </a:r>
            <a:r>
              <a:rPr lang="en-BE" sz="1600" dirty="0"/>
              <a:t>)</a:t>
            </a:r>
          </a:p>
          <a:p>
            <a:endParaRPr lang="en-BE" sz="500" dirty="0"/>
          </a:p>
          <a:p>
            <a:r>
              <a:rPr lang="en-BE" sz="1600" dirty="0">
                <a:solidFill>
                  <a:srgbClr val="3044FF"/>
                </a:solidFill>
              </a:rPr>
              <a:t>for</a:t>
            </a:r>
            <a:r>
              <a:rPr lang="en-BE" sz="1600" dirty="0"/>
              <a:t> i </a:t>
            </a:r>
            <a:r>
              <a:rPr lang="en-BE" sz="1600" dirty="0">
                <a:solidFill>
                  <a:srgbClr val="3044FF"/>
                </a:solidFill>
              </a:rPr>
              <a:t>in</a:t>
            </a:r>
            <a:r>
              <a:rPr lang="en-BE" sz="1600" dirty="0"/>
              <a:t> range(5):</a:t>
            </a:r>
          </a:p>
          <a:p>
            <a:r>
              <a:rPr lang="nl-NL" sz="1400" dirty="0">
                <a:solidFill>
                  <a:schemeClr val="bg1">
                    <a:lumMod val="75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</a:t>
            </a:r>
            <a:r>
              <a:rPr lang="en-BE" sz="1600" dirty="0"/>
              <a:t>flash.on()</a:t>
            </a:r>
          </a:p>
          <a:p>
            <a:r>
              <a:rPr lang="nl-NL" sz="1400" dirty="0">
                <a:solidFill>
                  <a:schemeClr val="bg1">
                    <a:lumMod val="75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</a:t>
            </a:r>
            <a:r>
              <a:rPr lang="en-BE" sz="1600" dirty="0"/>
              <a:t>sleep(1)</a:t>
            </a:r>
          </a:p>
          <a:p>
            <a:r>
              <a:rPr lang="nl-NL" sz="1400" dirty="0">
                <a:solidFill>
                  <a:schemeClr val="bg1">
                    <a:lumMod val="75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</a:t>
            </a:r>
            <a:r>
              <a:rPr lang="en-BE" sz="1600" dirty="0"/>
              <a:t>flash.off()</a:t>
            </a:r>
          </a:p>
          <a:p>
            <a:r>
              <a:rPr lang="nl-NL" sz="1400" dirty="0">
                <a:solidFill>
                  <a:schemeClr val="bg1">
                    <a:lumMod val="75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</a:t>
            </a:r>
            <a:r>
              <a:rPr lang="en-BE" sz="1600" dirty="0"/>
              <a:t>sleep(1)</a:t>
            </a:r>
            <a:endParaRPr lang="en-BE" sz="140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5395749-4ED4-8A41-AF94-528392447EC8}"/>
              </a:ext>
            </a:extLst>
          </p:cNvPr>
          <p:cNvSpPr/>
          <p:nvPr/>
        </p:nvSpPr>
        <p:spPr>
          <a:xfrm>
            <a:off x="7901300" y="1993458"/>
            <a:ext cx="2354189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BE" sz="1600" dirty="0">
                <a:solidFill>
                  <a:srgbClr val="3044FF"/>
                </a:solidFill>
              </a:rPr>
              <a:t>from</a:t>
            </a:r>
            <a:r>
              <a:rPr lang="en-BE" sz="1600" dirty="0"/>
              <a:t> ti_hub </a:t>
            </a:r>
            <a:r>
              <a:rPr lang="en-BE" sz="1600" dirty="0">
                <a:solidFill>
                  <a:srgbClr val="3044FF"/>
                </a:solidFill>
              </a:rPr>
              <a:t>import</a:t>
            </a:r>
            <a:r>
              <a:rPr lang="en-BE" sz="1600" dirty="0"/>
              <a:t> </a:t>
            </a:r>
            <a:r>
              <a:rPr lang="en-BE" sz="1600" dirty="0">
                <a:solidFill>
                  <a:srgbClr val="FF0000"/>
                </a:solidFill>
              </a:rPr>
              <a:t>*</a:t>
            </a:r>
          </a:p>
          <a:p>
            <a:endParaRPr lang="en-BE" sz="500" dirty="0"/>
          </a:p>
          <a:p>
            <a:r>
              <a:rPr lang="en-BE" sz="1600" dirty="0"/>
              <a:t>sound</a:t>
            </a:r>
            <a:r>
              <a:rPr lang="en-BE" sz="1600" dirty="0">
                <a:solidFill>
                  <a:srgbClr val="FF0000"/>
                </a:solidFill>
              </a:rPr>
              <a:t>=</a:t>
            </a:r>
            <a:r>
              <a:rPr lang="en-BE" sz="1600" dirty="0"/>
              <a:t>speaker(</a:t>
            </a:r>
            <a:r>
              <a:rPr lang="en-BE" sz="1600" dirty="0">
                <a:solidFill>
                  <a:srgbClr val="088209"/>
                </a:solidFill>
              </a:rPr>
              <a:t>"BB1"</a:t>
            </a:r>
            <a:r>
              <a:rPr lang="en-BE" sz="1600" dirty="0"/>
              <a:t>)</a:t>
            </a:r>
          </a:p>
          <a:p>
            <a:endParaRPr lang="en-BE" sz="500" dirty="0"/>
          </a:p>
          <a:p>
            <a:r>
              <a:rPr lang="en-BE" sz="1600" dirty="0">
                <a:solidFill>
                  <a:srgbClr val="3044FF"/>
                </a:solidFill>
              </a:rPr>
              <a:t>for</a:t>
            </a:r>
            <a:r>
              <a:rPr lang="en-BE" sz="1600" dirty="0"/>
              <a:t> i </a:t>
            </a:r>
            <a:r>
              <a:rPr lang="en-BE" sz="1600" dirty="0">
                <a:solidFill>
                  <a:srgbClr val="3044FF"/>
                </a:solidFill>
              </a:rPr>
              <a:t>in</a:t>
            </a:r>
            <a:r>
              <a:rPr lang="en-BE" sz="1600" dirty="0"/>
              <a:t> range(5):</a:t>
            </a:r>
          </a:p>
          <a:p>
            <a:r>
              <a:rPr lang="nl-NL" sz="1400" dirty="0">
                <a:solidFill>
                  <a:schemeClr val="bg1">
                    <a:lumMod val="75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</a:t>
            </a:r>
            <a:r>
              <a:rPr lang="en-BE" sz="1600" dirty="0"/>
              <a:t>sound.tone(500,1)</a:t>
            </a:r>
          </a:p>
          <a:p>
            <a:r>
              <a:rPr lang="nl-NL" sz="1400" dirty="0">
                <a:solidFill>
                  <a:schemeClr val="bg1">
                    <a:lumMod val="75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</a:t>
            </a:r>
            <a:r>
              <a:rPr lang="en-BE" sz="1600" dirty="0"/>
              <a:t>sleep(1)</a:t>
            </a:r>
          </a:p>
          <a:p>
            <a:r>
              <a:rPr lang="nl-NL" sz="1400" dirty="0">
                <a:solidFill>
                  <a:schemeClr val="bg1">
                    <a:lumMod val="75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</a:t>
            </a:r>
            <a:r>
              <a:rPr lang="en-BE" sz="1600" dirty="0"/>
              <a:t>sound.tone(375,1)</a:t>
            </a:r>
          </a:p>
          <a:p>
            <a:r>
              <a:rPr lang="nl-NL" sz="1400" dirty="0">
                <a:solidFill>
                  <a:schemeClr val="bg1">
                    <a:lumMod val="75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</a:t>
            </a:r>
            <a:r>
              <a:rPr lang="en-BE" sz="1600" dirty="0"/>
              <a:t>sleep(1)</a:t>
            </a:r>
            <a:endParaRPr lang="en-BE" sz="1400" dirty="0"/>
          </a:p>
        </p:txBody>
      </p:sp>
      <p:pic>
        <p:nvPicPr>
          <p:cNvPr id="13" name="Picture 12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33CD39B1-EE69-614A-9A85-18A636D50BB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3303" y="4069042"/>
            <a:ext cx="2129790" cy="225361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91E6116-DCAE-5B4E-B699-9DB7C4A929D2}"/>
              </a:ext>
            </a:extLst>
          </p:cNvPr>
          <p:cNvSpPr/>
          <p:nvPr/>
        </p:nvSpPr>
        <p:spPr>
          <a:xfrm>
            <a:off x="1643303" y="1476605"/>
            <a:ext cx="2646851" cy="4521423"/>
          </a:xfrm>
          <a:prstGeom prst="rect">
            <a:avLst/>
          </a:prstGeom>
          <a:solidFill>
            <a:schemeClr val="bg1">
              <a:alpha val="5009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56D835C-83B4-1E49-BC78-CB7B402E2F00}"/>
              </a:ext>
            </a:extLst>
          </p:cNvPr>
          <p:cNvGrpSpPr/>
          <p:nvPr/>
        </p:nvGrpSpPr>
        <p:grpSpPr>
          <a:xfrm>
            <a:off x="4906947" y="3871790"/>
            <a:ext cx="3091830" cy="2237377"/>
            <a:chOff x="4906947" y="3871790"/>
            <a:chExt cx="3091830" cy="2237377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EA6FA76-ED42-8146-B8C7-2A2667A17BA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906947" y="3871790"/>
              <a:ext cx="2289628" cy="2237377"/>
              <a:chOff x="4759569" y="994694"/>
              <a:chExt cx="5967046" cy="5830872"/>
            </a:xfrm>
          </p:grpSpPr>
          <p:pic>
            <p:nvPicPr>
              <p:cNvPr id="18" name="Picture 17" descr="P_Unit-1">
                <a:extLst>
                  <a:ext uri="{FF2B5EF4-FFF2-40B4-BE49-F238E27FC236}">
                    <a16:creationId xmlns:a16="http://schemas.microsoft.com/office/drawing/2014/main" id="{7DBEC139-5117-6849-8E1F-8A2961FA83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59569" y="994694"/>
                <a:ext cx="5967046" cy="583087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726C0D69-82A6-6B40-8068-A01C1F4F14A5}"/>
                  </a:ext>
                </a:extLst>
              </p:cNvPr>
              <p:cNvSpPr/>
              <p:nvPr/>
            </p:nvSpPr>
            <p:spPr>
              <a:xfrm>
                <a:off x="6154616" y="6342185"/>
                <a:ext cx="926123" cy="24618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/>
              </a:p>
            </p:txBody>
          </p:sp>
        </p:grp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312B9E65-4F8D-4F4C-A260-BB04352399E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47652" y="5044579"/>
              <a:ext cx="751125" cy="0"/>
            </a:xfrm>
            <a:prstGeom prst="straightConnector1">
              <a:avLst/>
            </a:prstGeom>
            <a:ln w="9525"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51795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2256252-ECCB-4A44-B393-DC9F28C3633D}"/>
              </a:ext>
            </a:extLst>
          </p:cNvPr>
          <p:cNvGrpSpPr/>
          <p:nvPr/>
        </p:nvGrpSpPr>
        <p:grpSpPr>
          <a:xfrm>
            <a:off x="5094954" y="734980"/>
            <a:ext cx="2133160" cy="3430581"/>
            <a:chOff x="1700788" y="1129271"/>
            <a:chExt cx="2133160" cy="3430581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CC5E9F6-AFB3-F742-9FE1-ACAC51E50971}"/>
                </a:ext>
              </a:extLst>
            </p:cNvPr>
            <p:cNvSpPr/>
            <p:nvPr/>
          </p:nvSpPr>
          <p:spPr>
            <a:xfrm>
              <a:off x="1731401" y="1129271"/>
              <a:ext cx="190212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28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Alarm</a:t>
              </a:r>
              <a:endParaRPr lang="en-BE" sz="28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93F8D05-C7FB-A740-89B5-0DD5BA826B6C}"/>
                </a:ext>
              </a:extLst>
            </p:cNvPr>
            <p:cNvSpPr/>
            <p:nvPr/>
          </p:nvSpPr>
          <p:spPr>
            <a:xfrm>
              <a:off x="1700788" y="1805252"/>
              <a:ext cx="2133160" cy="27546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BE" sz="1600" dirty="0">
                  <a:solidFill>
                    <a:srgbClr val="3044FF"/>
                  </a:solidFill>
                </a:rPr>
                <a:t>from</a:t>
              </a:r>
              <a:r>
                <a:rPr lang="en-BE" sz="1600" dirty="0"/>
                <a:t> ti_hub </a:t>
              </a:r>
              <a:r>
                <a:rPr lang="en-BE" sz="1600" dirty="0">
                  <a:solidFill>
                    <a:srgbClr val="3044FF"/>
                  </a:solidFill>
                </a:rPr>
                <a:t>import</a:t>
              </a:r>
              <a:r>
                <a:rPr lang="en-BE" sz="1600" dirty="0"/>
                <a:t> </a:t>
              </a:r>
              <a:r>
                <a:rPr lang="en-BE" sz="1600" dirty="0">
                  <a:solidFill>
                    <a:srgbClr val="FF0000"/>
                  </a:solidFill>
                </a:rPr>
                <a:t>*</a:t>
              </a:r>
            </a:p>
            <a:p>
              <a:endParaRPr lang="en-BE" sz="600" dirty="0"/>
            </a:p>
            <a:p>
              <a:r>
                <a:rPr lang="en-BE" sz="1600" dirty="0"/>
                <a:t>flash</a:t>
              </a:r>
              <a:r>
                <a:rPr lang="en-BE" sz="1600" dirty="0">
                  <a:solidFill>
                    <a:srgbClr val="FF0000"/>
                  </a:solidFill>
                </a:rPr>
                <a:t>=</a:t>
              </a:r>
              <a:r>
                <a:rPr lang="en-BE" sz="1600" dirty="0"/>
                <a:t>led(</a:t>
              </a:r>
              <a:r>
                <a:rPr lang="en-BE" sz="1600" dirty="0">
                  <a:solidFill>
                    <a:srgbClr val="088209"/>
                  </a:solidFill>
                </a:rPr>
                <a:t>"BB1"</a:t>
              </a:r>
              <a:r>
                <a:rPr lang="en-BE" sz="1600" dirty="0"/>
                <a:t>)</a:t>
              </a:r>
            </a:p>
            <a:p>
              <a:r>
                <a:rPr lang="en-BE" sz="1600" dirty="0"/>
                <a:t>sound</a:t>
              </a:r>
              <a:r>
                <a:rPr lang="en-BE" sz="1600" dirty="0">
                  <a:solidFill>
                    <a:srgbClr val="FF0000"/>
                  </a:solidFill>
                </a:rPr>
                <a:t>=</a:t>
              </a:r>
              <a:r>
                <a:rPr lang="en-BE" sz="1600" dirty="0"/>
                <a:t>speaker(</a:t>
              </a:r>
              <a:r>
                <a:rPr lang="en-BE" sz="1600" dirty="0">
                  <a:solidFill>
                    <a:srgbClr val="088209"/>
                  </a:solidFill>
                </a:rPr>
                <a:t>"BB2"</a:t>
              </a:r>
              <a:r>
                <a:rPr lang="en-BE" sz="1600" dirty="0"/>
                <a:t>)</a:t>
              </a:r>
            </a:p>
            <a:p>
              <a:endParaRPr lang="en-BE" sz="700" dirty="0"/>
            </a:p>
            <a:p>
              <a:r>
                <a:rPr lang="en-BE" sz="1600" dirty="0">
                  <a:solidFill>
                    <a:srgbClr val="3044FF"/>
                  </a:solidFill>
                </a:rPr>
                <a:t>for</a:t>
              </a:r>
              <a:r>
                <a:rPr lang="en-BE" sz="1600" dirty="0"/>
                <a:t> i </a:t>
              </a:r>
              <a:r>
                <a:rPr lang="en-BE" sz="1600" dirty="0">
                  <a:solidFill>
                    <a:srgbClr val="3044FF"/>
                  </a:solidFill>
                </a:rPr>
                <a:t>in</a:t>
              </a:r>
              <a:r>
                <a:rPr lang="en-BE" sz="1600" dirty="0"/>
                <a:t> range(5):</a:t>
              </a:r>
            </a:p>
            <a:p>
              <a:r>
                <a:rPr lang="nl-NL" sz="1400" dirty="0">
                  <a:solidFill>
                    <a:schemeClr val="bg1">
                      <a:lumMod val="75000"/>
                    </a:schemeClr>
                  </a:solidFill>
                  <a:ea typeface="Times New Roman" panose="02020603050405020304" pitchFamily="18" charset="0"/>
                  <a:cs typeface="Arial" panose="020B0604020202020204" pitchFamily="34" charset="0"/>
                  <a:sym typeface="Symbol" pitchFamily="2" charset="2"/>
                </a:rPr>
                <a:t></a:t>
              </a:r>
              <a:r>
                <a:rPr lang="en-BE" sz="1600" dirty="0"/>
                <a:t>flash.on()</a:t>
              </a:r>
            </a:p>
            <a:p>
              <a:r>
                <a:rPr lang="nl-NL" sz="1400" dirty="0">
                  <a:solidFill>
                    <a:schemeClr val="bg1">
                      <a:lumMod val="75000"/>
                    </a:schemeClr>
                  </a:solidFill>
                  <a:ea typeface="Times New Roman" panose="02020603050405020304" pitchFamily="18" charset="0"/>
                  <a:cs typeface="Arial" panose="020B0604020202020204" pitchFamily="34" charset="0"/>
                  <a:sym typeface="Symbol" pitchFamily="2" charset="2"/>
                </a:rPr>
                <a:t></a:t>
              </a:r>
              <a:r>
                <a:rPr lang="en-BE" sz="1600" dirty="0"/>
                <a:t>sound.tone(500,1)</a:t>
              </a:r>
            </a:p>
            <a:p>
              <a:r>
                <a:rPr lang="nl-NL" sz="1400" dirty="0">
                  <a:solidFill>
                    <a:schemeClr val="bg1">
                      <a:lumMod val="75000"/>
                    </a:schemeClr>
                  </a:solidFill>
                  <a:ea typeface="Times New Roman" panose="02020603050405020304" pitchFamily="18" charset="0"/>
                  <a:cs typeface="Arial" panose="020B0604020202020204" pitchFamily="34" charset="0"/>
                  <a:sym typeface="Symbol" pitchFamily="2" charset="2"/>
                </a:rPr>
                <a:t></a:t>
              </a:r>
              <a:r>
                <a:rPr lang="en-BE" sz="1600" dirty="0"/>
                <a:t>sleep(1)</a:t>
              </a:r>
            </a:p>
            <a:p>
              <a:r>
                <a:rPr lang="nl-NL" sz="1400" dirty="0">
                  <a:solidFill>
                    <a:schemeClr val="bg1">
                      <a:lumMod val="75000"/>
                    </a:schemeClr>
                  </a:solidFill>
                  <a:ea typeface="Times New Roman" panose="02020603050405020304" pitchFamily="18" charset="0"/>
                  <a:cs typeface="Arial" panose="020B0604020202020204" pitchFamily="34" charset="0"/>
                  <a:sym typeface="Symbol" pitchFamily="2" charset="2"/>
                </a:rPr>
                <a:t></a:t>
              </a:r>
              <a:r>
                <a:rPr lang="en-BE" sz="1600" dirty="0"/>
                <a:t>flash.off()</a:t>
              </a:r>
            </a:p>
            <a:p>
              <a:r>
                <a:rPr lang="nl-NL" sz="1400" dirty="0">
                  <a:solidFill>
                    <a:schemeClr val="bg1">
                      <a:lumMod val="75000"/>
                    </a:schemeClr>
                  </a:solidFill>
                  <a:ea typeface="Times New Roman" panose="02020603050405020304" pitchFamily="18" charset="0"/>
                  <a:cs typeface="Arial" panose="020B0604020202020204" pitchFamily="34" charset="0"/>
                  <a:sym typeface="Symbol" pitchFamily="2" charset="2"/>
                </a:rPr>
                <a:t></a:t>
              </a:r>
              <a:r>
                <a:rPr lang="en-BE" sz="1600" dirty="0"/>
                <a:t>sound.tone(375,1)</a:t>
              </a:r>
            </a:p>
            <a:p>
              <a:r>
                <a:rPr lang="nl-NL" sz="1400" dirty="0">
                  <a:solidFill>
                    <a:schemeClr val="bg1">
                      <a:lumMod val="75000"/>
                    </a:schemeClr>
                  </a:solidFill>
                  <a:ea typeface="Times New Roman" panose="02020603050405020304" pitchFamily="18" charset="0"/>
                  <a:cs typeface="Arial" panose="020B0604020202020204" pitchFamily="34" charset="0"/>
                  <a:sym typeface="Symbol" pitchFamily="2" charset="2"/>
                </a:rPr>
                <a:t></a:t>
              </a:r>
              <a:r>
                <a:rPr lang="en-BE" sz="1600" dirty="0"/>
                <a:t>sleep(1)</a:t>
              </a:r>
              <a:endParaRPr lang="en-BE" sz="1400" dirty="0"/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71A2A7A4-2FC7-0447-8868-5E80A515A50B}"/>
              </a:ext>
            </a:extLst>
          </p:cNvPr>
          <p:cNvSpPr txBox="1"/>
          <p:nvPr/>
        </p:nvSpPr>
        <p:spPr>
          <a:xfrm>
            <a:off x="304402" y="404813"/>
            <a:ext cx="342786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dirty="0">
                <a:solidFill>
                  <a:srgbClr val="C00000"/>
                </a:solidFill>
              </a:rPr>
              <a:t>Physical Computing …</a:t>
            </a:r>
          </a:p>
          <a:p>
            <a:r>
              <a:rPr lang="en-GB" sz="2400" b="1" i="1" dirty="0">
                <a:solidFill>
                  <a:srgbClr val="C00000"/>
                </a:solidFill>
              </a:rPr>
              <a:t>Basics – Actuators </a:t>
            </a:r>
            <a:endParaRPr lang="en-BE" sz="2400" b="1" i="1" dirty="0">
              <a:solidFill>
                <a:srgbClr val="C00000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0DAC877-590F-C44F-9529-74D44F949242}"/>
              </a:ext>
            </a:extLst>
          </p:cNvPr>
          <p:cNvSpPr/>
          <p:nvPr/>
        </p:nvSpPr>
        <p:spPr>
          <a:xfrm>
            <a:off x="9242379" y="1476606"/>
            <a:ext cx="11601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Sound</a:t>
            </a:r>
            <a:endParaRPr lang="en-BE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6674B82-E485-DB40-987D-4FCA1410FEB1}"/>
              </a:ext>
            </a:extLst>
          </p:cNvPr>
          <p:cNvSpPr/>
          <p:nvPr/>
        </p:nvSpPr>
        <p:spPr>
          <a:xfrm>
            <a:off x="1542846" y="1476660"/>
            <a:ext cx="15340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Flashing LED</a:t>
            </a:r>
            <a:endParaRPr lang="en-BE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735D1B1-5B45-4C4A-94C8-651910101B89}"/>
              </a:ext>
            </a:extLst>
          </p:cNvPr>
          <p:cNvSpPr/>
          <p:nvPr/>
        </p:nvSpPr>
        <p:spPr>
          <a:xfrm>
            <a:off x="1537706" y="2011127"/>
            <a:ext cx="2009326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BE" sz="1600" dirty="0">
                <a:solidFill>
                  <a:srgbClr val="3044FF"/>
                </a:solidFill>
              </a:rPr>
              <a:t>from</a:t>
            </a:r>
            <a:r>
              <a:rPr lang="en-BE" sz="1600" dirty="0"/>
              <a:t> ti_hub </a:t>
            </a:r>
            <a:r>
              <a:rPr lang="en-BE" sz="1600" dirty="0">
                <a:solidFill>
                  <a:srgbClr val="3044FF"/>
                </a:solidFill>
              </a:rPr>
              <a:t>import</a:t>
            </a:r>
            <a:r>
              <a:rPr lang="en-BE" sz="1600" dirty="0"/>
              <a:t> </a:t>
            </a:r>
            <a:r>
              <a:rPr lang="en-BE" sz="1600" dirty="0">
                <a:solidFill>
                  <a:srgbClr val="FF0000"/>
                </a:solidFill>
              </a:rPr>
              <a:t>*</a:t>
            </a:r>
          </a:p>
          <a:p>
            <a:endParaRPr lang="en-BE" sz="500" dirty="0"/>
          </a:p>
          <a:p>
            <a:r>
              <a:rPr lang="en-BE" sz="1600" dirty="0"/>
              <a:t>flash</a:t>
            </a:r>
            <a:r>
              <a:rPr lang="en-BE" sz="1600" dirty="0">
                <a:solidFill>
                  <a:srgbClr val="FF0000"/>
                </a:solidFill>
              </a:rPr>
              <a:t>=</a:t>
            </a:r>
            <a:r>
              <a:rPr lang="en-BE" sz="1600" dirty="0"/>
              <a:t>led(</a:t>
            </a:r>
            <a:r>
              <a:rPr lang="en-BE" sz="1600" dirty="0">
                <a:solidFill>
                  <a:srgbClr val="088209"/>
                </a:solidFill>
              </a:rPr>
              <a:t>"BB1"</a:t>
            </a:r>
            <a:r>
              <a:rPr lang="en-BE" sz="1600" dirty="0"/>
              <a:t>)</a:t>
            </a:r>
          </a:p>
          <a:p>
            <a:endParaRPr lang="en-BE" sz="500" dirty="0"/>
          </a:p>
          <a:p>
            <a:r>
              <a:rPr lang="en-BE" sz="1600" dirty="0">
                <a:solidFill>
                  <a:srgbClr val="3044FF"/>
                </a:solidFill>
              </a:rPr>
              <a:t>for</a:t>
            </a:r>
            <a:r>
              <a:rPr lang="en-BE" sz="1600" dirty="0"/>
              <a:t> i </a:t>
            </a:r>
            <a:r>
              <a:rPr lang="en-BE" sz="1600" dirty="0">
                <a:solidFill>
                  <a:srgbClr val="3044FF"/>
                </a:solidFill>
              </a:rPr>
              <a:t>in</a:t>
            </a:r>
            <a:r>
              <a:rPr lang="en-BE" sz="1600" dirty="0"/>
              <a:t> range(5):</a:t>
            </a:r>
          </a:p>
          <a:p>
            <a:r>
              <a:rPr lang="nl-NL" sz="1400" dirty="0">
                <a:solidFill>
                  <a:schemeClr val="bg1">
                    <a:lumMod val="75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</a:t>
            </a:r>
            <a:r>
              <a:rPr lang="en-BE" sz="1600" dirty="0"/>
              <a:t>flash.on()</a:t>
            </a:r>
          </a:p>
          <a:p>
            <a:r>
              <a:rPr lang="nl-NL" sz="1400" dirty="0">
                <a:solidFill>
                  <a:schemeClr val="bg1">
                    <a:lumMod val="75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</a:t>
            </a:r>
            <a:r>
              <a:rPr lang="en-BE" sz="1600" dirty="0"/>
              <a:t>sleep(1)</a:t>
            </a:r>
          </a:p>
          <a:p>
            <a:r>
              <a:rPr lang="nl-NL" sz="1400" dirty="0">
                <a:solidFill>
                  <a:schemeClr val="bg1">
                    <a:lumMod val="75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</a:t>
            </a:r>
            <a:r>
              <a:rPr lang="en-BE" sz="1600" dirty="0"/>
              <a:t>flash.off()</a:t>
            </a:r>
          </a:p>
          <a:p>
            <a:r>
              <a:rPr lang="nl-NL" sz="1400" dirty="0">
                <a:solidFill>
                  <a:schemeClr val="bg1">
                    <a:lumMod val="75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</a:t>
            </a:r>
            <a:r>
              <a:rPr lang="en-BE" sz="1600" dirty="0"/>
              <a:t>sleep(1)</a:t>
            </a:r>
            <a:endParaRPr lang="en-BE" sz="1400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6802076-44C5-0E4E-B719-91734581DC0A}"/>
              </a:ext>
            </a:extLst>
          </p:cNvPr>
          <p:cNvSpPr/>
          <p:nvPr/>
        </p:nvSpPr>
        <p:spPr>
          <a:xfrm>
            <a:off x="8487227" y="1993458"/>
            <a:ext cx="2167067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BE" sz="1600" dirty="0">
                <a:solidFill>
                  <a:srgbClr val="3044FF"/>
                </a:solidFill>
              </a:rPr>
              <a:t>from</a:t>
            </a:r>
            <a:r>
              <a:rPr lang="en-BE" sz="1600" dirty="0"/>
              <a:t> ti_hub </a:t>
            </a:r>
            <a:r>
              <a:rPr lang="en-BE" sz="1600" dirty="0">
                <a:solidFill>
                  <a:srgbClr val="3044FF"/>
                </a:solidFill>
              </a:rPr>
              <a:t>import</a:t>
            </a:r>
            <a:r>
              <a:rPr lang="en-BE" sz="1600" dirty="0"/>
              <a:t> </a:t>
            </a:r>
            <a:r>
              <a:rPr lang="en-BE" sz="1600" dirty="0">
                <a:solidFill>
                  <a:srgbClr val="FF0000"/>
                </a:solidFill>
              </a:rPr>
              <a:t>*</a:t>
            </a:r>
          </a:p>
          <a:p>
            <a:endParaRPr lang="en-BE" sz="500" dirty="0"/>
          </a:p>
          <a:p>
            <a:r>
              <a:rPr lang="en-BE" sz="1600" dirty="0"/>
              <a:t>sound</a:t>
            </a:r>
            <a:r>
              <a:rPr lang="en-BE" sz="1600" dirty="0">
                <a:solidFill>
                  <a:srgbClr val="FF0000"/>
                </a:solidFill>
              </a:rPr>
              <a:t>=</a:t>
            </a:r>
            <a:r>
              <a:rPr lang="en-BE" sz="1600" dirty="0"/>
              <a:t>speaker(</a:t>
            </a:r>
            <a:r>
              <a:rPr lang="en-BE" sz="1600" dirty="0">
                <a:solidFill>
                  <a:srgbClr val="088209"/>
                </a:solidFill>
              </a:rPr>
              <a:t>"BB2"</a:t>
            </a:r>
            <a:r>
              <a:rPr lang="en-BE" sz="1600" dirty="0"/>
              <a:t>)</a:t>
            </a:r>
          </a:p>
          <a:p>
            <a:endParaRPr lang="en-BE" sz="500" dirty="0"/>
          </a:p>
          <a:p>
            <a:r>
              <a:rPr lang="en-BE" sz="1600" dirty="0">
                <a:solidFill>
                  <a:srgbClr val="3044FF"/>
                </a:solidFill>
              </a:rPr>
              <a:t>for</a:t>
            </a:r>
            <a:r>
              <a:rPr lang="en-BE" sz="1600" dirty="0"/>
              <a:t> i </a:t>
            </a:r>
            <a:r>
              <a:rPr lang="en-BE" sz="1600" dirty="0">
                <a:solidFill>
                  <a:srgbClr val="3044FF"/>
                </a:solidFill>
              </a:rPr>
              <a:t>in</a:t>
            </a:r>
            <a:r>
              <a:rPr lang="en-BE" sz="1600" dirty="0"/>
              <a:t> range(5):</a:t>
            </a:r>
          </a:p>
          <a:p>
            <a:r>
              <a:rPr lang="nl-NL" sz="1400" dirty="0">
                <a:solidFill>
                  <a:schemeClr val="bg1">
                    <a:lumMod val="75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</a:t>
            </a:r>
            <a:r>
              <a:rPr lang="en-BE" sz="1600" dirty="0"/>
              <a:t>sound.tone(500,1)</a:t>
            </a:r>
          </a:p>
          <a:p>
            <a:r>
              <a:rPr lang="nl-NL" sz="1400" dirty="0">
                <a:solidFill>
                  <a:schemeClr val="bg1">
                    <a:lumMod val="75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</a:t>
            </a:r>
            <a:r>
              <a:rPr lang="en-BE" sz="1600" dirty="0"/>
              <a:t>sleep(1)</a:t>
            </a:r>
          </a:p>
          <a:p>
            <a:r>
              <a:rPr lang="nl-NL" sz="1400" dirty="0">
                <a:solidFill>
                  <a:schemeClr val="bg1">
                    <a:lumMod val="75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</a:t>
            </a:r>
            <a:r>
              <a:rPr lang="en-BE" sz="1600" dirty="0"/>
              <a:t>sound.tone(375,1)</a:t>
            </a:r>
          </a:p>
          <a:p>
            <a:r>
              <a:rPr lang="nl-NL" sz="1400" dirty="0">
                <a:solidFill>
                  <a:schemeClr val="bg1">
                    <a:lumMod val="75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</a:t>
            </a:r>
            <a:r>
              <a:rPr lang="en-BE" sz="1600" dirty="0"/>
              <a:t>sleep(1)</a:t>
            </a:r>
            <a:endParaRPr lang="en-BE" sz="1400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F0B8F92-8503-B941-A861-3CA8EB5AF7CC}"/>
              </a:ext>
            </a:extLst>
          </p:cNvPr>
          <p:cNvCxnSpPr>
            <a:cxnSpLocks/>
          </p:cNvCxnSpPr>
          <p:nvPr/>
        </p:nvCxnSpPr>
        <p:spPr>
          <a:xfrm flipV="1">
            <a:off x="3649093" y="1160463"/>
            <a:ext cx="1259457" cy="512065"/>
          </a:xfrm>
          <a:prstGeom prst="straightConnector1">
            <a:avLst/>
          </a:prstGeom>
          <a:ln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Alarm" descr="Alarm">
            <a:hlinkClick r:id="" action="ppaction://media"/>
            <a:extLst>
              <a:ext uri="{FF2B5EF4-FFF2-40B4-BE49-F238E27FC236}">
                <a16:creationId xmlns:a16="http://schemas.microsoft.com/office/drawing/2014/main" id="{E323D321-56F9-7C40-B5B5-7AE42BDA1E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1242"/>
          <a:stretch/>
        </p:blipFill>
        <p:spPr>
          <a:xfrm>
            <a:off x="4720662" y="4275549"/>
            <a:ext cx="2480982" cy="25869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F4C4D98-4484-6D40-8435-F4AAEEB277B7}"/>
              </a:ext>
            </a:extLst>
          </p:cNvPr>
          <p:cNvGrpSpPr/>
          <p:nvPr/>
        </p:nvGrpSpPr>
        <p:grpSpPr>
          <a:xfrm>
            <a:off x="19" y="6219804"/>
            <a:ext cx="11747500" cy="671941"/>
            <a:chOff x="19" y="6219804"/>
            <a:chExt cx="11747500" cy="67194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E52058E-2A09-9949-85C2-2C9FB71ADEA0}"/>
                </a:ext>
              </a:extLst>
            </p:cNvPr>
            <p:cNvSpPr/>
            <p:nvPr/>
          </p:nvSpPr>
          <p:spPr>
            <a:xfrm>
              <a:off x="19" y="6321431"/>
              <a:ext cx="11747500" cy="46672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AAA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63" dirty="0">
                <a:solidFill>
                  <a:srgbClr val="FFFFFF"/>
                </a:solidFill>
              </a:endParaRPr>
            </a:p>
          </p:txBody>
        </p:sp>
        <p:pic>
          <p:nvPicPr>
            <p:cNvPr id="15" name="Picture 14" descr="A close up of a sign&#10;&#10;Description automatically generated">
              <a:extLst>
                <a:ext uri="{FF2B5EF4-FFF2-40B4-BE49-F238E27FC236}">
                  <a16:creationId xmlns:a16="http://schemas.microsoft.com/office/drawing/2014/main" id="{62C61892-98BB-C74F-AE6B-015AB2D84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01467" y="6219804"/>
              <a:ext cx="2930806" cy="671941"/>
            </a:xfrm>
            <a:prstGeom prst="rect">
              <a:avLst/>
            </a:prstGeom>
          </p:spPr>
        </p:pic>
        <p:pic>
          <p:nvPicPr>
            <p:cNvPr id="3" name="Picture 2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12FEFC1B-D18D-5740-B74B-233CA864B4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8773" y="6394444"/>
              <a:ext cx="2061348" cy="344194"/>
            </a:xfrm>
            <a:prstGeom prst="rect">
              <a:avLst/>
            </a:prstGeom>
          </p:spPr>
        </p:pic>
      </p:grpSp>
      <p:pic>
        <p:nvPicPr>
          <p:cNvPr id="6" name="Picture 5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BDC518E6-789E-2343-8117-96A9478BE9E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754113" y="4515578"/>
            <a:ext cx="1555900" cy="1060251"/>
          </a:xfrm>
          <a:prstGeom prst="rect">
            <a:avLst/>
          </a:prstGeom>
        </p:spPr>
      </p:pic>
      <p:pic>
        <p:nvPicPr>
          <p:cNvPr id="1028" name="Picture 4" descr="Speaker Clip Art at Clker.com - vector clip art online, royalty free &amp;amp;  public domain">
            <a:extLst>
              <a:ext uri="{FF2B5EF4-FFF2-40B4-BE49-F238E27FC236}">
                <a16:creationId xmlns:a16="http://schemas.microsoft.com/office/drawing/2014/main" id="{39971742-0DF5-EB4D-BAFF-954B0F239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49071" y="4638183"/>
            <a:ext cx="862957" cy="86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rc 10">
            <a:extLst>
              <a:ext uri="{FF2B5EF4-FFF2-40B4-BE49-F238E27FC236}">
                <a16:creationId xmlns:a16="http://schemas.microsoft.com/office/drawing/2014/main" id="{1EAD205E-6647-6645-AF64-E57EDF02860D}"/>
              </a:ext>
            </a:extLst>
          </p:cNvPr>
          <p:cNvSpPr/>
          <p:nvPr/>
        </p:nvSpPr>
        <p:spPr>
          <a:xfrm rot="11545035">
            <a:off x="5844600" y="4513621"/>
            <a:ext cx="677648" cy="406198"/>
          </a:xfrm>
          <a:prstGeom prst="arc">
            <a:avLst>
              <a:gd name="adj1" fmla="val 13765377"/>
              <a:gd name="adj2" fmla="val 0"/>
            </a:avLst>
          </a:prstGeom>
          <a:ln w="12700">
            <a:solidFill>
              <a:srgbClr val="A01C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7767764-7626-0347-B590-4D289F3AC5B1}"/>
              </a:ext>
            </a:extLst>
          </p:cNvPr>
          <p:cNvSpPr>
            <a:spLocks noChangeAspect="1"/>
          </p:cNvSpPr>
          <p:nvPr/>
        </p:nvSpPr>
        <p:spPr>
          <a:xfrm>
            <a:off x="5831859" y="4635500"/>
            <a:ext cx="29717" cy="2971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4B036BE-1360-AE41-98EE-68559F938D69}"/>
              </a:ext>
            </a:extLst>
          </p:cNvPr>
          <p:cNvSpPr>
            <a:spLocks noChangeAspect="1"/>
          </p:cNvSpPr>
          <p:nvPr/>
        </p:nvSpPr>
        <p:spPr>
          <a:xfrm>
            <a:off x="5793759" y="4635500"/>
            <a:ext cx="29717" cy="2971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C1ADCEE-BE00-9741-84EA-81553384CFE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248703" y="4862271"/>
            <a:ext cx="420744" cy="393519"/>
          </a:xfrm>
          <a:prstGeom prst="rect">
            <a:avLst/>
          </a:prstGeom>
        </p:spPr>
      </p:pic>
      <p:sp>
        <p:nvSpPr>
          <p:cNvPr id="25" name="Arc 24">
            <a:extLst>
              <a:ext uri="{FF2B5EF4-FFF2-40B4-BE49-F238E27FC236}">
                <a16:creationId xmlns:a16="http://schemas.microsoft.com/office/drawing/2014/main" id="{452D3BE8-9BEE-5143-9DB5-F7E9E7D1ED18}"/>
              </a:ext>
            </a:extLst>
          </p:cNvPr>
          <p:cNvSpPr/>
          <p:nvPr/>
        </p:nvSpPr>
        <p:spPr>
          <a:xfrm rot="1788746">
            <a:off x="6116998" y="4919113"/>
            <a:ext cx="788628" cy="521955"/>
          </a:xfrm>
          <a:prstGeom prst="arc">
            <a:avLst>
              <a:gd name="adj1" fmla="val 16200000"/>
              <a:gd name="adj2" fmla="val 9799966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4671BAD-CEC3-A848-A71A-2EB73C04EE56}"/>
              </a:ext>
            </a:extLst>
          </p:cNvPr>
          <p:cNvCxnSpPr>
            <a:cxnSpLocks/>
            <a:endCxn id="25" idx="2"/>
          </p:cNvCxnSpPr>
          <p:nvPr/>
        </p:nvCxnSpPr>
        <p:spPr>
          <a:xfrm>
            <a:off x="6042609" y="4683265"/>
            <a:ext cx="103508" cy="41153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11ADD340-5956-524A-B7A3-2BDB85826989}"/>
              </a:ext>
            </a:extLst>
          </p:cNvPr>
          <p:cNvSpPr>
            <a:spLocks noChangeAspect="1"/>
          </p:cNvSpPr>
          <p:nvPr/>
        </p:nvSpPr>
        <p:spPr>
          <a:xfrm>
            <a:off x="6031884" y="4673600"/>
            <a:ext cx="29717" cy="2971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E2EF875-620E-0E44-A6DD-92EFAF2663C2}"/>
              </a:ext>
            </a:extLst>
          </p:cNvPr>
          <p:cNvCxnSpPr>
            <a:cxnSpLocks/>
          </p:cNvCxnSpPr>
          <p:nvPr/>
        </p:nvCxnSpPr>
        <p:spPr>
          <a:xfrm flipV="1">
            <a:off x="3689741" y="5084763"/>
            <a:ext cx="1071569" cy="1"/>
          </a:xfrm>
          <a:prstGeom prst="straightConnector1">
            <a:avLst/>
          </a:prstGeom>
          <a:ln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2B373406-5801-CD4D-8F2B-1BD32FC2E964}"/>
              </a:ext>
            </a:extLst>
          </p:cNvPr>
          <p:cNvCxnSpPr>
            <a:cxnSpLocks/>
          </p:cNvCxnSpPr>
          <p:nvPr/>
        </p:nvCxnSpPr>
        <p:spPr>
          <a:xfrm flipH="1" flipV="1">
            <a:off x="7405733" y="5084763"/>
            <a:ext cx="1071569" cy="1"/>
          </a:xfrm>
          <a:prstGeom prst="straightConnector1">
            <a:avLst/>
          </a:prstGeom>
          <a:ln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99E93EE8-B380-8446-B5AC-3AB9EE321201}"/>
              </a:ext>
            </a:extLst>
          </p:cNvPr>
          <p:cNvSpPr/>
          <p:nvPr/>
        </p:nvSpPr>
        <p:spPr>
          <a:xfrm>
            <a:off x="1428850" y="1956697"/>
            <a:ext cx="2009326" cy="215443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2D58879-9EE9-F74A-90AE-64B3A65BF221}"/>
              </a:ext>
            </a:extLst>
          </p:cNvPr>
          <p:cNvSpPr/>
          <p:nvPr/>
        </p:nvSpPr>
        <p:spPr>
          <a:xfrm>
            <a:off x="8428859" y="1911184"/>
            <a:ext cx="2103380" cy="215443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6DB58400-4E6B-9D4A-9D8C-4FF936D9DBAD}"/>
              </a:ext>
            </a:extLst>
          </p:cNvPr>
          <p:cNvCxnSpPr>
            <a:cxnSpLocks/>
          </p:cNvCxnSpPr>
          <p:nvPr/>
        </p:nvCxnSpPr>
        <p:spPr>
          <a:xfrm flipH="1" flipV="1">
            <a:off x="7392738" y="1160463"/>
            <a:ext cx="1259457" cy="512065"/>
          </a:xfrm>
          <a:prstGeom prst="straightConnector1">
            <a:avLst/>
          </a:prstGeom>
          <a:ln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2672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0FB3C95-6590-DE44-9A55-E5553E3F6F45}"/>
              </a:ext>
            </a:extLst>
          </p:cNvPr>
          <p:cNvSpPr txBox="1"/>
          <p:nvPr/>
        </p:nvSpPr>
        <p:spPr>
          <a:xfrm>
            <a:off x="304402" y="404813"/>
            <a:ext cx="342786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dirty="0">
                <a:solidFill>
                  <a:srgbClr val="C00000"/>
                </a:solidFill>
              </a:rPr>
              <a:t>Physical Computing …</a:t>
            </a:r>
          </a:p>
          <a:p>
            <a:r>
              <a:rPr lang="en-GB" sz="2400" b="1" i="1" dirty="0">
                <a:solidFill>
                  <a:srgbClr val="C00000"/>
                </a:solidFill>
              </a:rPr>
              <a:t>Basics – Sensors </a:t>
            </a:r>
            <a:endParaRPr lang="en-BE" sz="2400" b="1" i="1" dirty="0">
              <a:solidFill>
                <a:srgbClr val="C0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E52058E-2A09-9949-85C2-2C9FB71ADEA0}"/>
              </a:ext>
            </a:extLst>
          </p:cNvPr>
          <p:cNvSpPr/>
          <p:nvPr/>
        </p:nvSpPr>
        <p:spPr>
          <a:xfrm>
            <a:off x="19" y="6321431"/>
            <a:ext cx="11747500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AAAA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63" dirty="0">
              <a:solidFill>
                <a:srgbClr val="FFFFFF"/>
              </a:solidFill>
            </a:endParaRPr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62C61892-98BB-C74F-AE6B-015AB2D843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1467" y="6219804"/>
            <a:ext cx="2930806" cy="671941"/>
          </a:xfrm>
          <a:prstGeom prst="rect">
            <a:avLst/>
          </a:prstGeom>
        </p:spPr>
      </p:pic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2FEFC1B-D18D-5740-B74B-233CA864B4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773" y="6394444"/>
            <a:ext cx="2061348" cy="3441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0506A0-17D0-4B44-BAE2-F49AF4E4E36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447" y="4236828"/>
            <a:ext cx="2538106" cy="1899869"/>
          </a:xfrm>
          <a:prstGeom prst="rect">
            <a:avLst/>
          </a:prstGeom>
        </p:spPr>
      </p:pic>
      <p:pic>
        <p:nvPicPr>
          <p:cNvPr id="9" name="Picture 8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A59C70F3-34CC-AE4B-89F8-5B15EF8FD7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6505" y="4998082"/>
            <a:ext cx="1607457" cy="1446711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DE943E3-A0EF-4B45-ACD0-8918687AEB93}"/>
              </a:ext>
            </a:extLst>
          </p:cNvPr>
          <p:cNvGrpSpPr/>
          <p:nvPr/>
        </p:nvGrpSpPr>
        <p:grpSpPr>
          <a:xfrm>
            <a:off x="1127766" y="1324258"/>
            <a:ext cx="2473354" cy="3067200"/>
            <a:chOff x="1127766" y="1476660"/>
            <a:chExt cx="2473354" cy="30672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45E3E4E-1571-2A48-ABF0-3DF001EAB5D1}"/>
                </a:ext>
              </a:extLst>
            </p:cNvPr>
            <p:cNvSpPr/>
            <p:nvPr/>
          </p:nvSpPr>
          <p:spPr>
            <a:xfrm>
              <a:off x="1127766" y="2020092"/>
              <a:ext cx="2473354" cy="25237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938"/>
              <a:r>
                <a:rPr lang="nl-NL" sz="1600" dirty="0" err="1">
                  <a:solidFill>
                    <a:srgbClr val="0000FF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from</a:t>
              </a:r>
              <a:r>
                <a:rPr lang="nl-NL" sz="1600" dirty="0">
                  <a:solidFill>
                    <a:srgbClr val="000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sz="1600" dirty="0" err="1">
                  <a:solidFill>
                    <a:srgbClr val="000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ti_hub</a:t>
              </a:r>
              <a:r>
                <a:rPr lang="nl-NL" sz="1600" dirty="0">
                  <a:solidFill>
                    <a:srgbClr val="000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sz="1600" dirty="0">
                  <a:solidFill>
                    <a:srgbClr val="0000FF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import</a:t>
              </a:r>
              <a:r>
                <a:rPr lang="nl-NL" sz="1600" dirty="0">
                  <a:solidFill>
                    <a:srgbClr val="FF0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 *</a:t>
              </a:r>
            </a:p>
            <a:p>
              <a:pPr marL="7938"/>
              <a:r>
                <a:rPr lang="nl-NL" sz="1600" dirty="0" err="1">
                  <a:solidFill>
                    <a:srgbClr val="0000FF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from</a:t>
              </a:r>
              <a:r>
                <a:rPr lang="nl-NL" sz="1600" dirty="0">
                  <a:solidFill>
                    <a:srgbClr val="000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sz="1600" dirty="0" err="1">
                  <a:solidFill>
                    <a:srgbClr val="000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ti_system</a:t>
              </a:r>
              <a:r>
                <a:rPr lang="nl-NL" sz="1600" dirty="0">
                  <a:solidFill>
                    <a:srgbClr val="000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sz="1600" dirty="0">
                  <a:solidFill>
                    <a:srgbClr val="0000FF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import</a:t>
              </a:r>
              <a:r>
                <a:rPr lang="nl-NL" sz="1600" dirty="0">
                  <a:solidFill>
                    <a:srgbClr val="FF0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 *</a:t>
              </a:r>
            </a:p>
            <a:p>
              <a:pPr marL="180340"/>
              <a:endParaRPr lang="nl-NL" sz="5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7938"/>
              <a:r>
                <a:rPr lang="nl-NL" sz="1600" dirty="0">
                  <a:solidFill>
                    <a:srgbClr val="000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temp</a:t>
              </a:r>
              <a:r>
                <a:rPr lang="nl-NL" sz="1600" dirty="0">
                  <a:solidFill>
                    <a:srgbClr val="FF0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=</a:t>
              </a:r>
              <a:r>
                <a:rPr lang="nl-NL" sz="1600" dirty="0" err="1">
                  <a:solidFill>
                    <a:srgbClr val="000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temperature</a:t>
              </a:r>
              <a:r>
                <a:rPr lang="nl-NL" sz="1600" dirty="0">
                  <a:solidFill>
                    <a:srgbClr val="000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nl-NL" sz="1600" dirty="0">
                  <a:solidFill>
                    <a:srgbClr val="008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"IN 1"</a:t>
              </a:r>
              <a:r>
                <a:rPr lang="nl-NL" sz="1600" dirty="0">
                  <a:solidFill>
                    <a:srgbClr val="000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BE" sz="1600" dirty="0"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7938"/>
              <a:endParaRPr lang="en-BE" sz="500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7938"/>
              <a:r>
                <a:rPr lang="nl-NL" sz="1600" dirty="0" err="1">
                  <a:solidFill>
                    <a:srgbClr val="0000FF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while</a:t>
              </a:r>
              <a:r>
                <a:rPr lang="nl-NL" sz="1600" dirty="0"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sz="1600" dirty="0" err="1">
                  <a:ea typeface="Times New Roman" panose="02020603050405020304" pitchFamily="18" charset="0"/>
                  <a:cs typeface="Times New Roman" panose="02020603050405020304" pitchFamily="18" charset="0"/>
                </a:rPr>
                <a:t>get_key</a:t>
              </a:r>
              <a:r>
                <a:rPr lang="nl-NL" sz="1600" dirty="0">
                  <a:ea typeface="Times New Roman" panose="02020603050405020304" pitchFamily="18" charset="0"/>
                  <a:cs typeface="Times New Roman" panose="02020603050405020304" pitchFamily="18" charset="0"/>
                </a:rPr>
                <a:t>() </a:t>
              </a:r>
              <a:r>
                <a:rPr lang="nl-NL" sz="1600" dirty="0">
                  <a:solidFill>
                    <a:srgbClr val="FF0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!=</a:t>
              </a:r>
              <a:r>
                <a:rPr lang="nl-NL" sz="1600" dirty="0"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sz="1600" dirty="0">
                  <a:solidFill>
                    <a:srgbClr val="008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"</a:t>
              </a:r>
              <a:r>
                <a:rPr lang="nl-NL" sz="1600" dirty="0" err="1">
                  <a:solidFill>
                    <a:srgbClr val="008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esc</a:t>
              </a:r>
              <a:r>
                <a:rPr lang="nl-NL" sz="1600" dirty="0">
                  <a:solidFill>
                    <a:srgbClr val="008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"</a:t>
              </a:r>
              <a:r>
                <a:rPr lang="nl-NL" sz="1600" dirty="0">
                  <a:ea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BE" sz="1600" dirty="0"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7938"/>
              <a:r>
                <a:rPr lang="nl-NL" sz="1400" dirty="0">
                  <a:solidFill>
                    <a:srgbClr val="A6A6A6"/>
                  </a:solidFill>
                  <a:ea typeface="Times New Roman" panose="02020603050405020304" pitchFamily="18" charset="0"/>
                  <a:cs typeface="Arial" panose="020B0604020202020204" pitchFamily="34" charset="0"/>
                  <a:sym typeface="Symbol" pitchFamily="2" charset="2"/>
                </a:rPr>
                <a:t></a:t>
              </a:r>
              <a:r>
                <a:rPr lang="nl-NL" sz="1600" dirty="0">
                  <a:ea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nl-NL" sz="1600" dirty="0">
                  <a:solidFill>
                    <a:srgbClr val="FF0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=</a:t>
              </a:r>
              <a:r>
                <a:rPr lang="nl-NL" sz="1600" dirty="0" err="1">
                  <a:ea typeface="Times New Roman" panose="02020603050405020304" pitchFamily="18" charset="0"/>
                  <a:cs typeface="Times New Roman" panose="02020603050405020304" pitchFamily="18" charset="0"/>
                </a:rPr>
                <a:t>temp.measurement</a:t>
              </a:r>
              <a:r>
                <a:rPr lang="nl-NL" sz="1600" dirty="0">
                  <a:ea typeface="Times New Roman" panose="02020603050405020304" pitchFamily="18" charset="0"/>
                  <a:cs typeface="Times New Roman" panose="02020603050405020304" pitchFamily="18" charset="0"/>
                </a:rPr>
                <a:t>()</a:t>
              </a:r>
            </a:p>
            <a:p>
              <a:pPr marL="7938"/>
              <a:r>
                <a:rPr lang="nl-NL" sz="1400" dirty="0">
                  <a:solidFill>
                    <a:srgbClr val="A6A6A6"/>
                  </a:solidFill>
                  <a:ea typeface="Times New Roman" panose="02020603050405020304" pitchFamily="18" charset="0"/>
                  <a:cs typeface="Arial" panose="020B0604020202020204" pitchFamily="34" charset="0"/>
                  <a:sym typeface="Symbol" pitchFamily="2" charset="2"/>
                </a:rPr>
                <a:t></a:t>
              </a:r>
              <a:r>
                <a:rPr lang="nl-NL" sz="1600" dirty="0">
                  <a:ea typeface="Times New Roman" panose="02020603050405020304" pitchFamily="18" charset="0"/>
                  <a:cs typeface="Times New Roman" panose="02020603050405020304" pitchFamily="18" charset="0"/>
                </a:rPr>
                <a:t>print(</a:t>
              </a:r>
              <a:r>
                <a:rPr lang="nl-NL" sz="1600" dirty="0">
                  <a:solidFill>
                    <a:srgbClr val="008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"</a:t>
              </a:r>
              <a:r>
                <a:rPr lang="nl-NL" sz="1600" dirty="0" err="1">
                  <a:solidFill>
                    <a:srgbClr val="008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Temperature</a:t>
              </a:r>
              <a:r>
                <a:rPr lang="nl-NL" sz="1600" dirty="0">
                  <a:solidFill>
                    <a:srgbClr val="008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 ="</a:t>
              </a:r>
              <a:r>
                <a:rPr lang="nl-NL" sz="1600" dirty="0">
                  <a:ea typeface="Times New Roman" panose="02020603050405020304" pitchFamily="18" charset="0"/>
                  <a:cs typeface="Times New Roman" panose="02020603050405020304" pitchFamily="18" charset="0"/>
                </a:rPr>
                <a:t>,t)</a:t>
              </a:r>
            </a:p>
            <a:p>
              <a:pPr marL="7938"/>
              <a:r>
                <a:rPr lang="nl-NL" sz="1400" dirty="0">
                  <a:solidFill>
                    <a:srgbClr val="A6A6A6"/>
                  </a:solidFill>
                  <a:ea typeface="Times New Roman" panose="02020603050405020304" pitchFamily="18" charset="0"/>
                  <a:cs typeface="Arial" panose="020B0604020202020204" pitchFamily="34" charset="0"/>
                  <a:sym typeface="Symbol" pitchFamily="2" charset="2"/>
                </a:rPr>
                <a:t></a:t>
              </a:r>
              <a:r>
                <a:rPr lang="nl-NL" sz="1600" dirty="0">
                  <a:ea typeface="Times New Roman" panose="02020603050405020304" pitchFamily="18" charset="0"/>
                  <a:cs typeface="Times New Roman" panose="02020603050405020304" pitchFamily="18" charset="0"/>
                </a:rPr>
                <a:t>sleep(0.5)</a:t>
              </a:r>
            </a:p>
            <a:p>
              <a:pPr marL="7938"/>
              <a:r>
                <a:rPr lang="nl-NL" sz="1400" dirty="0">
                  <a:solidFill>
                    <a:srgbClr val="A6A6A6"/>
                  </a:solidFill>
                  <a:ea typeface="Times New Roman" panose="02020603050405020304" pitchFamily="18" charset="0"/>
                  <a:cs typeface="Arial" panose="020B0604020202020204" pitchFamily="34" charset="0"/>
                  <a:sym typeface="Symbol" pitchFamily="2" charset="2"/>
                </a:rPr>
                <a:t></a:t>
              </a:r>
              <a:r>
                <a:rPr lang="nl-NL" sz="1600" dirty="0" err="1">
                  <a:ea typeface="Times New Roman" panose="02020603050405020304" pitchFamily="18" charset="0"/>
                  <a:cs typeface="Times New Roman" panose="02020603050405020304" pitchFamily="18" charset="0"/>
                </a:rPr>
                <a:t>get_key</a:t>
              </a:r>
              <a:r>
                <a:rPr lang="nl-NL" sz="1600" dirty="0">
                  <a:ea typeface="Times New Roman" panose="02020603050405020304" pitchFamily="18" charset="0"/>
                  <a:cs typeface="Times New Roman" panose="02020603050405020304" pitchFamily="18" charset="0"/>
                </a:rPr>
                <a:t>()</a:t>
              </a:r>
            </a:p>
            <a:p>
              <a:pPr marL="180340"/>
              <a:r>
                <a:rPr lang="nl-NL" sz="2000" dirty="0">
                  <a:latin typeface="Arial" panose="020B0604020202020204" pitchFamily="34" charset="0"/>
                  <a:ea typeface="Times New Roman" panose="02020603050405020304" pitchFamily="18" charset="0"/>
                </a:rPr>
                <a:t>	</a:t>
              </a:r>
              <a:r>
                <a:rPr lang="en-BE" dirty="0"/>
                <a:t> 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D62ECFD-F6DA-854B-B270-7A273943FF69}"/>
                </a:ext>
              </a:extLst>
            </p:cNvPr>
            <p:cNvSpPr/>
            <p:nvPr/>
          </p:nvSpPr>
          <p:spPr>
            <a:xfrm>
              <a:off x="1127767" y="1476660"/>
              <a:ext cx="163336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Temperature</a:t>
              </a:r>
              <a:endParaRPr lang="en-BE" sz="2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73374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6AE3B96-E75F-3F48-92E5-53C887E6CC3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1855" y="4223659"/>
            <a:ext cx="2555698" cy="19130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FB3C95-6590-DE44-9A55-E5553E3F6F45}"/>
              </a:ext>
            </a:extLst>
          </p:cNvPr>
          <p:cNvSpPr txBox="1"/>
          <p:nvPr/>
        </p:nvSpPr>
        <p:spPr>
          <a:xfrm>
            <a:off x="304402" y="404813"/>
            <a:ext cx="342786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dirty="0">
                <a:solidFill>
                  <a:srgbClr val="C00000"/>
                </a:solidFill>
              </a:rPr>
              <a:t>Physical Computing …</a:t>
            </a:r>
          </a:p>
          <a:p>
            <a:r>
              <a:rPr lang="en-GB" sz="2400" b="1" i="1" dirty="0">
                <a:solidFill>
                  <a:srgbClr val="C00000"/>
                </a:solidFill>
              </a:rPr>
              <a:t>Basics – Sensors </a:t>
            </a:r>
            <a:endParaRPr lang="en-BE" sz="2400" b="1" i="1" dirty="0">
              <a:solidFill>
                <a:srgbClr val="C0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E52058E-2A09-9949-85C2-2C9FB71ADEA0}"/>
              </a:ext>
            </a:extLst>
          </p:cNvPr>
          <p:cNvSpPr/>
          <p:nvPr/>
        </p:nvSpPr>
        <p:spPr>
          <a:xfrm>
            <a:off x="19" y="6321431"/>
            <a:ext cx="11747500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AAAA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63" dirty="0">
              <a:solidFill>
                <a:srgbClr val="FFFFFF"/>
              </a:solidFill>
            </a:endParaRPr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62C61892-98BB-C74F-AE6B-015AB2D843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1467" y="6219804"/>
            <a:ext cx="2930806" cy="671941"/>
          </a:xfrm>
          <a:prstGeom prst="rect">
            <a:avLst/>
          </a:prstGeom>
        </p:spPr>
      </p:pic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2FEFC1B-D18D-5740-B74B-233CA864B4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773" y="6394444"/>
            <a:ext cx="2061348" cy="34419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9EDBF77-1A6E-DA4D-A79B-9D63BBB23C85}"/>
              </a:ext>
            </a:extLst>
          </p:cNvPr>
          <p:cNvGrpSpPr/>
          <p:nvPr/>
        </p:nvGrpSpPr>
        <p:grpSpPr>
          <a:xfrm>
            <a:off x="1127766" y="1324258"/>
            <a:ext cx="2473354" cy="3067200"/>
            <a:chOff x="1127766" y="1476660"/>
            <a:chExt cx="2473354" cy="306720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EB40ACD-8706-0142-A825-21D3F5B2626B}"/>
                </a:ext>
              </a:extLst>
            </p:cNvPr>
            <p:cNvSpPr/>
            <p:nvPr/>
          </p:nvSpPr>
          <p:spPr>
            <a:xfrm>
              <a:off x="1127766" y="2020092"/>
              <a:ext cx="2473354" cy="25237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938"/>
              <a:r>
                <a:rPr lang="nl-NL" sz="1600" dirty="0" err="1">
                  <a:solidFill>
                    <a:srgbClr val="0000FF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from</a:t>
              </a:r>
              <a:r>
                <a:rPr lang="nl-NL" sz="1600" dirty="0">
                  <a:solidFill>
                    <a:srgbClr val="000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sz="1600" dirty="0" err="1">
                  <a:solidFill>
                    <a:srgbClr val="000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ti_hub</a:t>
              </a:r>
              <a:r>
                <a:rPr lang="nl-NL" sz="1600" dirty="0">
                  <a:solidFill>
                    <a:srgbClr val="000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sz="1600" dirty="0">
                  <a:solidFill>
                    <a:srgbClr val="0000FF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import</a:t>
              </a:r>
              <a:r>
                <a:rPr lang="nl-NL" sz="1600" dirty="0">
                  <a:solidFill>
                    <a:srgbClr val="FF0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 *</a:t>
              </a:r>
            </a:p>
            <a:p>
              <a:pPr marL="7938"/>
              <a:r>
                <a:rPr lang="nl-NL" sz="1600" dirty="0" err="1">
                  <a:solidFill>
                    <a:srgbClr val="0000FF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from</a:t>
              </a:r>
              <a:r>
                <a:rPr lang="nl-NL" sz="1600" dirty="0">
                  <a:solidFill>
                    <a:srgbClr val="000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sz="1600" dirty="0" err="1">
                  <a:solidFill>
                    <a:srgbClr val="000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ti_system</a:t>
              </a:r>
              <a:r>
                <a:rPr lang="nl-NL" sz="1600" dirty="0">
                  <a:solidFill>
                    <a:srgbClr val="000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sz="1600" dirty="0">
                  <a:solidFill>
                    <a:srgbClr val="0000FF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import</a:t>
              </a:r>
              <a:r>
                <a:rPr lang="nl-NL" sz="1600" dirty="0">
                  <a:solidFill>
                    <a:srgbClr val="FF0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 *</a:t>
              </a:r>
            </a:p>
            <a:p>
              <a:pPr marL="180340"/>
              <a:endParaRPr lang="nl-NL" sz="5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7938"/>
              <a:r>
                <a:rPr lang="nl-NL" sz="1600" dirty="0">
                  <a:solidFill>
                    <a:srgbClr val="000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temp</a:t>
              </a:r>
              <a:r>
                <a:rPr lang="nl-NL" sz="1600" dirty="0">
                  <a:solidFill>
                    <a:srgbClr val="FF0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=</a:t>
              </a:r>
              <a:r>
                <a:rPr lang="nl-NL" sz="1600" dirty="0" err="1">
                  <a:solidFill>
                    <a:srgbClr val="000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temperature</a:t>
              </a:r>
              <a:r>
                <a:rPr lang="nl-NL" sz="1600" dirty="0">
                  <a:solidFill>
                    <a:srgbClr val="000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nl-NL" sz="1600" dirty="0">
                  <a:solidFill>
                    <a:srgbClr val="008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"IN 1"</a:t>
              </a:r>
              <a:r>
                <a:rPr lang="nl-NL" sz="1600" dirty="0">
                  <a:solidFill>
                    <a:srgbClr val="000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BE" sz="1600" dirty="0"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7938"/>
              <a:endParaRPr lang="en-BE" sz="500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7938"/>
              <a:r>
                <a:rPr lang="nl-NL" sz="1600" dirty="0" err="1">
                  <a:solidFill>
                    <a:srgbClr val="0000FF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while</a:t>
              </a:r>
              <a:r>
                <a:rPr lang="nl-NL" sz="1600" dirty="0"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sz="1600" dirty="0" err="1">
                  <a:ea typeface="Times New Roman" panose="02020603050405020304" pitchFamily="18" charset="0"/>
                  <a:cs typeface="Times New Roman" panose="02020603050405020304" pitchFamily="18" charset="0"/>
                </a:rPr>
                <a:t>get_key</a:t>
              </a:r>
              <a:r>
                <a:rPr lang="nl-NL" sz="1600" dirty="0">
                  <a:ea typeface="Times New Roman" panose="02020603050405020304" pitchFamily="18" charset="0"/>
                  <a:cs typeface="Times New Roman" panose="02020603050405020304" pitchFamily="18" charset="0"/>
                </a:rPr>
                <a:t>() </a:t>
              </a:r>
              <a:r>
                <a:rPr lang="nl-NL" sz="1600" dirty="0">
                  <a:solidFill>
                    <a:srgbClr val="FF0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!=</a:t>
              </a:r>
              <a:r>
                <a:rPr lang="nl-NL" sz="1600" dirty="0"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sz="1600" dirty="0">
                  <a:solidFill>
                    <a:srgbClr val="008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"</a:t>
              </a:r>
              <a:r>
                <a:rPr lang="nl-NL" sz="1600" dirty="0" err="1">
                  <a:solidFill>
                    <a:srgbClr val="008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esc</a:t>
              </a:r>
              <a:r>
                <a:rPr lang="nl-NL" sz="1600" dirty="0">
                  <a:solidFill>
                    <a:srgbClr val="008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"</a:t>
              </a:r>
              <a:r>
                <a:rPr lang="nl-NL" sz="1600" dirty="0">
                  <a:ea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BE" sz="1600" dirty="0"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7938"/>
              <a:r>
                <a:rPr lang="nl-NL" sz="1400" dirty="0">
                  <a:solidFill>
                    <a:srgbClr val="A6A6A6"/>
                  </a:solidFill>
                  <a:ea typeface="Times New Roman" panose="02020603050405020304" pitchFamily="18" charset="0"/>
                  <a:cs typeface="Arial" panose="020B0604020202020204" pitchFamily="34" charset="0"/>
                  <a:sym typeface="Symbol" pitchFamily="2" charset="2"/>
                </a:rPr>
                <a:t></a:t>
              </a:r>
              <a:r>
                <a:rPr lang="nl-NL" sz="1600" dirty="0">
                  <a:ea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nl-NL" sz="1600" dirty="0">
                  <a:solidFill>
                    <a:srgbClr val="FF0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=</a:t>
              </a:r>
              <a:r>
                <a:rPr lang="nl-NL" sz="1600" dirty="0" err="1">
                  <a:ea typeface="Times New Roman" panose="02020603050405020304" pitchFamily="18" charset="0"/>
                  <a:cs typeface="Times New Roman" panose="02020603050405020304" pitchFamily="18" charset="0"/>
                </a:rPr>
                <a:t>temp.measurement</a:t>
              </a:r>
              <a:r>
                <a:rPr lang="nl-NL" sz="1600" dirty="0">
                  <a:ea typeface="Times New Roman" panose="02020603050405020304" pitchFamily="18" charset="0"/>
                  <a:cs typeface="Times New Roman" panose="02020603050405020304" pitchFamily="18" charset="0"/>
                </a:rPr>
                <a:t>()</a:t>
              </a:r>
            </a:p>
            <a:p>
              <a:pPr marL="7938"/>
              <a:r>
                <a:rPr lang="nl-NL" sz="1400" dirty="0">
                  <a:solidFill>
                    <a:srgbClr val="A6A6A6"/>
                  </a:solidFill>
                  <a:ea typeface="Times New Roman" panose="02020603050405020304" pitchFamily="18" charset="0"/>
                  <a:cs typeface="Arial" panose="020B0604020202020204" pitchFamily="34" charset="0"/>
                  <a:sym typeface="Symbol" pitchFamily="2" charset="2"/>
                </a:rPr>
                <a:t></a:t>
              </a:r>
              <a:r>
                <a:rPr lang="nl-NL" sz="1600" dirty="0">
                  <a:ea typeface="Times New Roman" panose="02020603050405020304" pitchFamily="18" charset="0"/>
                  <a:cs typeface="Times New Roman" panose="02020603050405020304" pitchFamily="18" charset="0"/>
                </a:rPr>
                <a:t>print(</a:t>
              </a:r>
              <a:r>
                <a:rPr lang="nl-NL" sz="1600" dirty="0">
                  <a:solidFill>
                    <a:srgbClr val="008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"</a:t>
              </a:r>
              <a:r>
                <a:rPr lang="nl-NL" sz="1600" dirty="0" err="1">
                  <a:solidFill>
                    <a:srgbClr val="008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Temperature</a:t>
              </a:r>
              <a:r>
                <a:rPr lang="nl-NL" sz="1600" dirty="0">
                  <a:solidFill>
                    <a:srgbClr val="008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 ="</a:t>
              </a:r>
              <a:r>
                <a:rPr lang="nl-NL" sz="1600" dirty="0">
                  <a:ea typeface="Times New Roman" panose="02020603050405020304" pitchFamily="18" charset="0"/>
                  <a:cs typeface="Times New Roman" panose="02020603050405020304" pitchFamily="18" charset="0"/>
                </a:rPr>
                <a:t>,t)</a:t>
              </a:r>
            </a:p>
            <a:p>
              <a:pPr marL="7938"/>
              <a:r>
                <a:rPr lang="nl-NL" sz="1400" dirty="0">
                  <a:solidFill>
                    <a:srgbClr val="A6A6A6"/>
                  </a:solidFill>
                  <a:ea typeface="Times New Roman" panose="02020603050405020304" pitchFamily="18" charset="0"/>
                  <a:cs typeface="Arial" panose="020B0604020202020204" pitchFamily="34" charset="0"/>
                  <a:sym typeface="Symbol" pitchFamily="2" charset="2"/>
                </a:rPr>
                <a:t></a:t>
              </a:r>
              <a:r>
                <a:rPr lang="nl-NL" sz="1600" dirty="0">
                  <a:ea typeface="Times New Roman" panose="02020603050405020304" pitchFamily="18" charset="0"/>
                  <a:cs typeface="Times New Roman" panose="02020603050405020304" pitchFamily="18" charset="0"/>
                </a:rPr>
                <a:t>sleep(0.5)</a:t>
              </a:r>
            </a:p>
            <a:p>
              <a:pPr marL="7938"/>
              <a:r>
                <a:rPr lang="nl-NL" sz="1400" dirty="0">
                  <a:solidFill>
                    <a:srgbClr val="A6A6A6"/>
                  </a:solidFill>
                  <a:ea typeface="Times New Roman" panose="02020603050405020304" pitchFamily="18" charset="0"/>
                  <a:cs typeface="Arial" panose="020B0604020202020204" pitchFamily="34" charset="0"/>
                  <a:sym typeface="Symbol" pitchFamily="2" charset="2"/>
                </a:rPr>
                <a:t></a:t>
              </a:r>
              <a:r>
                <a:rPr lang="nl-NL" sz="1600" dirty="0" err="1">
                  <a:ea typeface="Times New Roman" panose="02020603050405020304" pitchFamily="18" charset="0"/>
                  <a:cs typeface="Times New Roman" panose="02020603050405020304" pitchFamily="18" charset="0"/>
                </a:rPr>
                <a:t>get_key</a:t>
              </a:r>
              <a:r>
                <a:rPr lang="nl-NL" sz="1600" dirty="0">
                  <a:ea typeface="Times New Roman" panose="02020603050405020304" pitchFamily="18" charset="0"/>
                  <a:cs typeface="Times New Roman" panose="02020603050405020304" pitchFamily="18" charset="0"/>
                </a:rPr>
                <a:t>()</a:t>
              </a:r>
            </a:p>
            <a:p>
              <a:pPr marL="180340"/>
              <a:r>
                <a:rPr lang="nl-NL" sz="2000" dirty="0">
                  <a:latin typeface="Arial" panose="020B0604020202020204" pitchFamily="34" charset="0"/>
                  <a:ea typeface="Times New Roman" panose="02020603050405020304" pitchFamily="18" charset="0"/>
                </a:rPr>
                <a:t>	</a:t>
              </a:r>
              <a:r>
                <a:rPr lang="en-BE" dirty="0"/>
                <a:t> 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EBE333B-00C5-8E4C-BB8D-C58A4519FD14}"/>
                </a:ext>
              </a:extLst>
            </p:cNvPr>
            <p:cNvSpPr/>
            <p:nvPr/>
          </p:nvSpPr>
          <p:spPr>
            <a:xfrm>
              <a:off x="1127767" y="1476660"/>
              <a:ext cx="163336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Temperature</a:t>
              </a:r>
              <a:endParaRPr lang="en-BE" sz="2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pic>
        <p:nvPicPr>
          <p:cNvPr id="9" name="Picture 8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A59C70F3-34CC-AE4B-89F8-5B15EF8FD7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6505" y="4998082"/>
            <a:ext cx="1607457" cy="144671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8297593-BF80-214E-9A4B-C486FAE7F06E}"/>
              </a:ext>
            </a:extLst>
          </p:cNvPr>
          <p:cNvGrpSpPr/>
          <p:nvPr/>
        </p:nvGrpSpPr>
        <p:grpSpPr>
          <a:xfrm>
            <a:off x="6632006" y="341167"/>
            <a:ext cx="5100267" cy="3744308"/>
            <a:chOff x="6632006" y="1476660"/>
            <a:chExt cx="5100267" cy="374430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EB19A2D-4812-9743-9312-FBAAE7289600}"/>
                </a:ext>
              </a:extLst>
            </p:cNvPr>
            <p:cNvSpPr/>
            <p:nvPr/>
          </p:nvSpPr>
          <p:spPr>
            <a:xfrm>
              <a:off x="6635664" y="2020092"/>
              <a:ext cx="5096609" cy="32008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nl-NL" sz="1600" dirty="0" err="1">
                  <a:solidFill>
                    <a:srgbClr val="0000FF"/>
                  </a:solidFill>
                  <a:ea typeface="Times New Roman" panose="02020603050405020304" pitchFamily="18" charset="0"/>
                </a:rPr>
                <a:t>from</a:t>
              </a:r>
              <a:r>
                <a:rPr lang="nl-NL" sz="160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 </a:t>
              </a:r>
              <a:r>
                <a:rPr lang="nl-NL" sz="1600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ti_hub</a:t>
              </a:r>
              <a:r>
                <a:rPr lang="nl-NL" sz="160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 </a:t>
              </a:r>
              <a:r>
                <a:rPr lang="nl-NL" sz="1600" dirty="0">
                  <a:solidFill>
                    <a:srgbClr val="0000FF"/>
                  </a:solidFill>
                  <a:ea typeface="Times New Roman" panose="02020603050405020304" pitchFamily="18" charset="0"/>
                </a:rPr>
                <a:t>import</a:t>
              </a:r>
              <a:r>
                <a:rPr lang="nl-NL" sz="1600" dirty="0">
                  <a:solidFill>
                    <a:srgbClr val="FF0000"/>
                  </a:solidFill>
                  <a:ea typeface="Times New Roman" panose="02020603050405020304" pitchFamily="18" charset="0"/>
                </a:rPr>
                <a:t> *</a:t>
              </a:r>
            </a:p>
            <a:p>
              <a:r>
                <a:rPr lang="nl-NL" sz="1600" dirty="0" err="1">
                  <a:solidFill>
                    <a:srgbClr val="0000FF"/>
                  </a:solidFill>
                  <a:ea typeface="Times New Roman" panose="02020603050405020304" pitchFamily="18" charset="0"/>
                </a:rPr>
                <a:t>from</a:t>
              </a:r>
              <a:r>
                <a:rPr lang="nl-NL" sz="160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 </a:t>
              </a:r>
              <a:r>
                <a:rPr lang="nl-NL" sz="1600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ti_system</a:t>
              </a:r>
              <a:r>
                <a:rPr lang="nl-NL" sz="160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 </a:t>
              </a:r>
              <a:r>
                <a:rPr lang="nl-NL" sz="1600" dirty="0">
                  <a:solidFill>
                    <a:srgbClr val="0000FF"/>
                  </a:solidFill>
                  <a:ea typeface="Times New Roman" panose="02020603050405020304" pitchFamily="18" charset="0"/>
                </a:rPr>
                <a:t>import</a:t>
              </a:r>
              <a:r>
                <a:rPr lang="nl-NL" sz="1600" dirty="0">
                  <a:solidFill>
                    <a:srgbClr val="FF0000"/>
                  </a:solidFill>
                  <a:ea typeface="Times New Roman" panose="02020603050405020304" pitchFamily="18" charset="0"/>
                </a:rPr>
                <a:t> *</a:t>
              </a:r>
            </a:p>
            <a:p>
              <a:endParaRPr lang="nl-NL" sz="500" dirty="0">
                <a:solidFill>
                  <a:srgbClr val="FF0000"/>
                </a:solidFill>
                <a:ea typeface="Times New Roman" panose="02020603050405020304" pitchFamily="18" charset="0"/>
              </a:endParaRPr>
            </a:p>
            <a:p>
              <a:r>
                <a:rPr lang="nl-NL" sz="160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mag</a:t>
              </a:r>
              <a:r>
                <a:rPr lang="nl-NL" sz="1600" dirty="0">
                  <a:solidFill>
                    <a:srgbClr val="FF0000"/>
                  </a:solidFill>
                  <a:ea typeface="Times New Roman" panose="02020603050405020304" pitchFamily="18" charset="0"/>
                </a:rPr>
                <a:t>=</a:t>
              </a:r>
              <a:r>
                <a:rPr lang="nl-NL" sz="1600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magnetic</a:t>
              </a:r>
              <a:r>
                <a:rPr lang="nl-NL" sz="160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(</a:t>
              </a:r>
              <a:r>
                <a:rPr lang="nl-NL" sz="1600" dirty="0">
                  <a:solidFill>
                    <a:srgbClr val="008000"/>
                  </a:solidFill>
                  <a:ea typeface="Times New Roman" panose="02020603050405020304" pitchFamily="18" charset="0"/>
                </a:rPr>
                <a:t>"IN 3"</a:t>
              </a:r>
              <a:r>
                <a:rPr lang="nl-NL" sz="160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)</a:t>
              </a:r>
              <a:endParaRPr lang="en-BE" sz="1600" dirty="0">
                <a:ea typeface="Times New Roman" panose="02020603050405020304" pitchFamily="18" charset="0"/>
              </a:endParaRPr>
            </a:p>
            <a:p>
              <a:endParaRPr lang="en-BE" sz="500" dirty="0">
                <a:solidFill>
                  <a:srgbClr val="000000"/>
                </a:solidFill>
                <a:ea typeface="Times New Roman" panose="02020603050405020304" pitchFamily="18" charset="0"/>
              </a:endParaRPr>
            </a:p>
            <a:p>
              <a:r>
                <a:rPr lang="nl-NL" sz="1600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while</a:t>
              </a:r>
              <a:r>
                <a:rPr lang="nl-NL" sz="160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 </a:t>
              </a:r>
              <a:r>
                <a:rPr lang="nl-NL" sz="1600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get_key</a:t>
              </a:r>
              <a:r>
                <a:rPr lang="nl-NL" sz="160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() </a:t>
              </a:r>
              <a:r>
                <a:rPr lang="nl-NL" sz="1600" dirty="0">
                  <a:solidFill>
                    <a:srgbClr val="FF0000"/>
                  </a:solidFill>
                  <a:ea typeface="Times New Roman" panose="02020603050405020304" pitchFamily="18" charset="0"/>
                </a:rPr>
                <a:t>!=</a:t>
              </a:r>
              <a:r>
                <a:rPr lang="nl-NL" sz="160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 </a:t>
              </a:r>
              <a:r>
                <a:rPr lang="nl-NL" sz="1600" dirty="0">
                  <a:solidFill>
                    <a:srgbClr val="008000"/>
                  </a:solidFill>
                  <a:ea typeface="Times New Roman" panose="02020603050405020304" pitchFamily="18" charset="0"/>
                </a:rPr>
                <a:t>"</a:t>
              </a:r>
              <a:r>
                <a:rPr lang="nl-NL" sz="1600" dirty="0" err="1">
                  <a:solidFill>
                    <a:srgbClr val="008000"/>
                  </a:solidFill>
                  <a:ea typeface="Times New Roman" panose="02020603050405020304" pitchFamily="18" charset="0"/>
                </a:rPr>
                <a:t>esc</a:t>
              </a:r>
              <a:r>
                <a:rPr lang="nl-NL" sz="1600" dirty="0">
                  <a:solidFill>
                    <a:srgbClr val="008000"/>
                  </a:solidFill>
                  <a:ea typeface="Times New Roman" panose="02020603050405020304" pitchFamily="18" charset="0"/>
                </a:rPr>
                <a:t>"</a:t>
              </a:r>
              <a:r>
                <a:rPr lang="nl-NL" sz="160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:</a:t>
              </a:r>
              <a:endParaRPr lang="en-BE" sz="1600" dirty="0">
                <a:ea typeface="Times New Roman" panose="02020603050405020304" pitchFamily="18" charset="0"/>
              </a:endParaRPr>
            </a:p>
            <a:p>
              <a:r>
                <a:rPr lang="nl-NL" sz="1400" dirty="0">
                  <a:solidFill>
                    <a:srgbClr val="A6A6A6"/>
                  </a:solidFill>
                  <a:ea typeface="Times New Roman" panose="02020603050405020304" pitchFamily="18" charset="0"/>
                  <a:cs typeface="Arial" panose="020B0604020202020204" pitchFamily="34" charset="0"/>
                  <a:sym typeface="Symbol" pitchFamily="2" charset="2"/>
                </a:rPr>
                <a:t></a:t>
              </a:r>
              <a:r>
                <a:rPr lang="nl-NL" sz="160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m</a:t>
              </a:r>
              <a:r>
                <a:rPr lang="nl-NL" sz="1600" dirty="0">
                  <a:solidFill>
                    <a:srgbClr val="FF0000"/>
                  </a:solidFill>
                  <a:ea typeface="Times New Roman" panose="02020603050405020304" pitchFamily="18" charset="0"/>
                </a:rPr>
                <a:t>=</a:t>
              </a:r>
              <a:r>
                <a:rPr lang="nl-NL" sz="1600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mag.measurement</a:t>
              </a:r>
              <a:r>
                <a:rPr lang="nl-NL" sz="160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()</a:t>
              </a:r>
              <a:endParaRPr lang="en-BE" sz="1600" dirty="0">
                <a:ea typeface="Times New Roman" panose="02020603050405020304" pitchFamily="18" charset="0"/>
              </a:endParaRPr>
            </a:p>
            <a:p>
              <a:r>
                <a:rPr lang="nl-NL" sz="1400" dirty="0">
                  <a:solidFill>
                    <a:srgbClr val="A6A6A6"/>
                  </a:solidFill>
                  <a:ea typeface="Times New Roman" panose="02020603050405020304" pitchFamily="18" charset="0"/>
                  <a:cs typeface="Arial" panose="020B0604020202020204" pitchFamily="34" charset="0"/>
                  <a:sym typeface="Symbol" pitchFamily="2" charset="2"/>
                </a:rPr>
                <a:t></a:t>
              </a:r>
              <a:r>
                <a:rPr lang="nl-NL" sz="160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print(</a:t>
              </a:r>
              <a:r>
                <a:rPr lang="nl-NL" sz="1600" dirty="0">
                  <a:solidFill>
                    <a:srgbClr val="008000"/>
                  </a:solidFill>
                  <a:ea typeface="Times New Roman" panose="02020603050405020304" pitchFamily="18" charset="0"/>
                </a:rPr>
                <a:t>"Hallsensor = {}"</a:t>
              </a:r>
              <a:r>
                <a:rPr lang="nl-NL" sz="160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.format(int(m)))</a:t>
              </a:r>
              <a:endParaRPr lang="en-BE" sz="1600" dirty="0">
                <a:ea typeface="Times New Roman" panose="02020603050405020304" pitchFamily="18" charset="0"/>
              </a:endParaRPr>
            </a:p>
            <a:p>
              <a:r>
                <a:rPr lang="nl-NL" sz="1400" dirty="0">
                  <a:solidFill>
                    <a:srgbClr val="A6A6A6"/>
                  </a:solidFill>
                  <a:ea typeface="Times New Roman" panose="02020603050405020304" pitchFamily="18" charset="0"/>
                  <a:cs typeface="Arial" panose="020B0604020202020204" pitchFamily="34" charset="0"/>
                  <a:sym typeface="Symbol" pitchFamily="2" charset="2"/>
                </a:rPr>
                <a:t></a:t>
              </a:r>
              <a:r>
                <a:rPr lang="nl-NL" sz="1600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if</a:t>
              </a:r>
              <a:r>
                <a:rPr lang="nl-NL" sz="160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 m</a:t>
              </a:r>
              <a:r>
                <a:rPr lang="nl-NL" sz="1600" dirty="0">
                  <a:solidFill>
                    <a:srgbClr val="FF0000"/>
                  </a:solidFill>
                  <a:ea typeface="Times New Roman" panose="02020603050405020304" pitchFamily="18" charset="0"/>
                </a:rPr>
                <a:t>&lt;</a:t>
              </a:r>
              <a:r>
                <a:rPr lang="nl-NL" sz="160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100:</a:t>
              </a:r>
              <a:endParaRPr lang="en-BE" sz="1600" dirty="0">
                <a:ea typeface="Times New Roman" panose="02020603050405020304" pitchFamily="18" charset="0"/>
              </a:endParaRPr>
            </a:p>
            <a:p>
              <a:r>
                <a:rPr lang="nl-NL" sz="1400" dirty="0">
                  <a:solidFill>
                    <a:srgbClr val="A6A6A6"/>
                  </a:solidFill>
                  <a:ea typeface="Times New Roman" panose="02020603050405020304" pitchFamily="18" charset="0"/>
                  <a:cs typeface="Arial" panose="020B0604020202020204" pitchFamily="34" charset="0"/>
                  <a:sym typeface="Symbol" pitchFamily="2" charset="2"/>
                </a:rPr>
                <a:t></a:t>
              </a:r>
              <a:r>
                <a:rPr lang="nl-NL" sz="160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print(</a:t>
              </a:r>
              <a:r>
                <a:rPr lang="nl-NL" sz="1600" dirty="0">
                  <a:solidFill>
                    <a:srgbClr val="008000"/>
                  </a:solidFill>
                  <a:ea typeface="Times New Roman" panose="02020603050405020304" pitchFamily="18" charset="0"/>
                </a:rPr>
                <a:t>"Magnet </a:t>
              </a:r>
              <a:r>
                <a:rPr lang="nl-NL" sz="1600" dirty="0" err="1">
                  <a:solidFill>
                    <a:srgbClr val="008000"/>
                  </a:solidFill>
                  <a:ea typeface="Times New Roman" panose="02020603050405020304" pitchFamily="18" charset="0"/>
                </a:rPr>
                <a:t>detected</a:t>
              </a:r>
              <a:r>
                <a:rPr lang="nl-NL" sz="1600" dirty="0">
                  <a:solidFill>
                    <a:srgbClr val="008000"/>
                  </a:solidFill>
                  <a:ea typeface="Times New Roman" panose="02020603050405020304" pitchFamily="18" charset="0"/>
                </a:rPr>
                <a:t>"</a:t>
              </a:r>
              <a:r>
                <a:rPr lang="nl-NL" sz="160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)</a:t>
              </a:r>
              <a:endParaRPr lang="en-BE" sz="1600" dirty="0">
                <a:ea typeface="Times New Roman" panose="02020603050405020304" pitchFamily="18" charset="0"/>
              </a:endParaRPr>
            </a:p>
            <a:p>
              <a:r>
                <a:rPr lang="nl-NL" sz="1400" dirty="0">
                  <a:solidFill>
                    <a:srgbClr val="A6A6A6"/>
                  </a:solidFill>
                  <a:ea typeface="Times New Roman" panose="02020603050405020304" pitchFamily="18" charset="0"/>
                  <a:cs typeface="Arial" panose="020B0604020202020204" pitchFamily="34" charset="0"/>
                  <a:sym typeface="Symbol" pitchFamily="2" charset="2"/>
                </a:rPr>
                <a:t></a:t>
              </a:r>
              <a:r>
                <a:rPr lang="nl-NL" sz="1600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else</a:t>
              </a:r>
              <a:r>
                <a:rPr lang="nl-NL" sz="160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:</a:t>
              </a:r>
              <a:endParaRPr lang="en-BE" sz="1600" dirty="0">
                <a:ea typeface="Times New Roman" panose="02020603050405020304" pitchFamily="18" charset="0"/>
              </a:endParaRPr>
            </a:p>
            <a:p>
              <a:r>
                <a:rPr lang="nl-NL" sz="1400" dirty="0">
                  <a:solidFill>
                    <a:srgbClr val="A6A6A6"/>
                  </a:solidFill>
                  <a:ea typeface="Times New Roman" panose="02020603050405020304" pitchFamily="18" charset="0"/>
                  <a:cs typeface="Arial" panose="020B0604020202020204" pitchFamily="34" charset="0"/>
                  <a:sym typeface="Symbol" pitchFamily="2" charset="2"/>
                </a:rPr>
                <a:t></a:t>
              </a:r>
              <a:r>
                <a:rPr lang="nl-NL" sz="160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print(</a:t>
              </a:r>
              <a:r>
                <a:rPr lang="nl-NL" sz="1600" dirty="0">
                  <a:solidFill>
                    <a:srgbClr val="088209"/>
                  </a:solidFill>
                  <a:ea typeface="Times New Roman" panose="02020603050405020304" pitchFamily="18" charset="0"/>
                </a:rPr>
                <a:t>"Magnet </a:t>
              </a:r>
              <a:r>
                <a:rPr lang="nl-NL" sz="1600" dirty="0" err="1">
                  <a:solidFill>
                    <a:srgbClr val="088209"/>
                  </a:solidFill>
                  <a:ea typeface="Times New Roman" panose="02020603050405020304" pitchFamily="18" charset="0"/>
                </a:rPr>
                <a:t>not</a:t>
              </a:r>
              <a:r>
                <a:rPr lang="nl-NL" sz="1600" dirty="0">
                  <a:solidFill>
                    <a:srgbClr val="088209"/>
                  </a:solidFill>
                  <a:ea typeface="Times New Roman" panose="02020603050405020304" pitchFamily="18" charset="0"/>
                </a:rPr>
                <a:t> </a:t>
              </a:r>
              <a:r>
                <a:rPr lang="nl-NL" sz="1600" dirty="0" err="1">
                  <a:solidFill>
                    <a:srgbClr val="088209"/>
                  </a:solidFill>
                  <a:ea typeface="Times New Roman" panose="02020603050405020304" pitchFamily="18" charset="0"/>
                </a:rPr>
                <a:t>detected</a:t>
              </a:r>
              <a:r>
                <a:rPr lang="nl-NL" sz="1600" dirty="0">
                  <a:solidFill>
                    <a:srgbClr val="088209"/>
                  </a:solidFill>
                  <a:ea typeface="Times New Roman" panose="02020603050405020304" pitchFamily="18" charset="0"/>
                </a:rPr>
                <a:t>”</a:t>
              </a:r>
              <a:r>
                <a:rPr lang="nl-NL" sz="160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)</a:t>
              </a:r>
              <a:endParaRPr lang="en-BE" sz="1600" dirty="0">
                <a:ea typeface="Times New Roman" panose="02020603050405020304" pitchFamily="18" charset="0"/>
              </a:endParaRPr>
            </a:p>
            <a:p>
              <a:r>
                <a:rPr lang="nl-NL" sz="1400" dirty="0">
                  <a:solidFill>
                    <a:srgbClr val="A6A6A6"/>
                  </a:solidFill>
                  <a:ea typeface="Times New Roman" panose="02020603050405020304" pitchFamily="18" charset="0"/>
                  <a:cs typeface="Arial" panose="020B0604020202020204" pitchFamily="34" charset="0"/>
                  <a:sym typeface="Symbol" pitchFamily="2" charset="2"/>
                </a:rPr>
                <a:t></a:t>
              </a:r>
              <a:r>
                <a:rPr lang="nl-NL" sz="160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sleep(1)</a:t>
              </a:r>
              <a:endParaRPr lang="en-BE" sz="1600" dirty="0">
                <a:ea typeface="Times New Roman" panose="02020603050405020304" pitchFamily="18" charset="0"/>
              </a:endParaRPr>
            </a:p>
            <a:p>
              <a:r>
                <a:rPr lang="nl-NL" sz="1400" dirty="0">
                  <a:solidFill>
                    <a:srgbClr val="A6A6A6"/>
                  </a:solidFill>
                  <a:ea typeface="Times New Roman" panose="02020603050405020304" pitchFamily="18" charset="0"/>
                  <a:cs typeface="Arial" panose="020B0604020202020204" pitchFamily="34" charset="0"/>
                  <a:sym typeface="Symbol" pitchFamily="2" charset="2"/>
                </a:rPr>
                <a:t></a:t>
              </a:r>
              <a:r>
                <a:rPr lang="nl-NL" sz="1600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get_key</a:t>
              </a:r>
              <a:r>
                <a:rPr lang="nl-NL" sz="160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()</a:t>
              </a:r>
              <a:r>
                <a:rPr lang="en-BE" sz="1600" dirty="0"/>
                <a:t> 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2B0E9B0-09B7-2A46-818C-A25DD686E20A}"/>
                </a:ext>
              </a:extLst>
            </p:cNvPr>
            <p:cNvSpPr/>
            <p:nvPr/>
          </p:nvSpPr>
          <p:spPr>
            <a:xfrm>
              <a:off x="6632006" y="1476660"/>
              <a:ext cx="178538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Magnetic Field</a:t>
              </a:r>
              <a:endParaRPr lang="en-BE" sz="2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B63FF4A-B7EE-CB41-B017-3D3D84ABA3F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9913" y="4223658"/>
            <a:ext cx="2540906" cy="190568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425563D-020E-814D-8FBD-B2B2F2DD8392}"/>
              </a:ext>
            </a:extLst>
          </p:cNvPr>
          <p:cNvSpPr/>
          <p:nvPr/>
        </p:nvSpPr>
        <p:spPr>
          <a:xfrm>
            <a:off x="1041017" y="1370378"/>
            <a:ext cx="3592945" cy="4901535"/>
          </a:xfrm>
          <a:prstGeom prst="rect">
            <a:avLst/>
          </a:prstGeom>
          <a:solidFill>
            <a:schemeClr val="bg1">
              <a:alpha val="5009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8856108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E52058E-2A09-9949-85C2-2C9FB71ADEA0}"/>
              </a:ext>
            </a:extLst>
          </p:cNvPr>
          <p:cNvSpPr/>
          <p:nvPr/>
        </p:nvSpPr>
        <p:spPr>
          <a:xfrm>
            <a:off x="19" y="6321431"/>
            <a:ext cx="11747500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AAAA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63" dirty="0">
              <a:solidFill>
                <a:srgbClr val="FFFFFF"/>
              </a:solidFill>
            </a:endParaRPr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62C61892-98BB-C74F-AE6B-015AB2D843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1467" y="6219804"/>
            <a:ext cx="2930806" cy="671941"/>
          </a:xfrm>
          <a:prstGeom prst="rect">
            <a:avLst/>
          </a:prstGeom>
        </p:spPr>
      </p:pic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2FEFC1B-D18D-5740-B74B-233CA864B4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773" y="6394444"/>
            <a:ext cx="2061348" cy="3441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495133-0765-C446-9C6E-ABD5A4CBB4D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4021" y="455684"/>
            <a:ext cx="3238906" cy="19231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4DAA8C5-5E4A-7149-BFFC-4EB5573F9F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19330" y="35710"/>
            <a:ext cx="903146" cy="671941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ED117510-E5D3-2446-A32D-6E74A9198F0B}"/>
              </a:ext>
            </a:extLst>
          </p:cNvPr>
          <p:cNvSpPr/>
          <p:nvPr/>
        </p:nvSpPr>
        <p:spPr>
          <a:xfrm>
            <a:off x="5157734" y="1837634"/>
            <a:ext cx="785813" cy="4635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3F848C-C7EB-894F-BB83-FDAFC3BE49BE}"/>
              </a:ext>
            </a:extLst>
          </p:cNvPr>
          <p:cNvGrpSpPr/>
          <p:nvPr/>
        </p:nvGrpSpPr>
        <p:grpSpPr>
          <a:xfrm>
            <a:off x="1005317" y="3334849"/>
            <a:ext cx="3785785" cy="2160021"/>
            <a:chOff x="1005317" y="3334849"/>
            <a:chExt cx="3785785" cy="2160021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1EDF621-85E3-0044-87C9-59869299D3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7033716">
              <a:off x="2863246" y="3483403"/>
              <a:ext cx="681182" cy="384074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446288B-8E6F-D947-A4A7-A8AC1BC2506D}"/>
                </a:ext>
              </a:extLst>
            </p:cNvPr>
            <p:cNvSpPr/>
            <p:nvPr/>
          </p:nvSpPr>
          <p:spPr>
            <a:xfrm>
              <a:off x="1005317" y="3605904"/>
              <a:ext cx="1996848" cy="12926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4450"/>
              <a:r>
                <a:rPr lang="nl-NL" sz="1200" dirty="0" err="1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from</a:t>
              </a:r>
              <a:r>
                <a:rPr lang="nl-NL" sz="12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nl-NL" sz="1200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ti_hub</a:t>
              </a:r>
              <a:r>
                <a:rPr lang="nl-NL" sz="12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nl-NL" sz="1200" dirty="0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import</a:t>
              </a:r>
              <a:r>
                <a:rPr lang="nl-NL" sz="12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nl-NL" sz="12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*</a:t>
              </a:r>
              <a:endParaRPr lang="en-BE" sz="14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44450"/>
              <a:r>
                <a:rPr lang="nl-NL" sz="1200" dirty="0" err="1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from</a:t>
              </a:r>
              <a:r>
                <a:rPr lang="nl-NL" sz="1200" dirty="0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nl-NL" sz="1200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ti_draw</a:t>
              </a:r>
              <a:r>
                <a:rPr lang="nl-NL" sz="12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nl-NL" sz="1200" dirty="0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import </a:t>
              </a:r>
              <a:r>
                <a:rPr lang="nl-NL" sz="12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*</a:t>
              </a:r>
              <a:endParaRPr lang="en-BE" sz="14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44450"/>
              <a:endParaRPr lang="en-BE" sz="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44450"/>
              <a:r>
                <a:rPr lang="nl-NL" sz="12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flash</a:t>
              </a:r>
              <a:r>
                <a:rPr lang="nl-NL" sz="12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=</a:t>
              </a:r>
              <a:r>
                <a:rPr lang="nl-NL" sz="12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led(</a:t>
              </a:r>
              <a:r>
                <a:rPr lang="nl-NL" sz="1200" dirty="0">
                  <a:solidFill>
                    <a:srgbClr val="008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"BB1"</a:t>
              </a:r>
              <a:r>
                <a:rPr lang="nl-NL" sz="12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)</a:t>
              </a:r>
              <a:endParaRPr lang="en-BE" sz="14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44450"/>
              <a:r>
                <a:rPr lang="nl-NL" sz="12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sound</a:t>
              </a:r>
              <a:r>
                <a:rPr lang="nl-NL" sz="12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=</a:t>
              </a:r>
              <a:r>
                <a:rPr lang="nl-NL" sz="12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speaker(</a:t>
              </a:r>
              <a:r>
                <a:rPr lang="nl-NL" sz="1200" dirty="0">
                  <a:solidFill>
                    <a:srgbClr val="008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"BB 2"</a:t>
              </a:r>
              <a:r>
                <a:rPr lang="nl-NL" sz="12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)</a:t>
              </a:r>
              <a:endParaRPr lang="en-BE" sz="14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44450"/>
              <a:r>
                <a:rPr lang="nl-NL" sz="12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temp</a:t>
              </a:r>
              <a:r>
                <a:rPr lang="nl-NL" sz="12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=</a:t>
              </a:r>
              <a:r>
                <a:rPr lang="nl-NL" sz="1200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temperature</a:t>
              </a:r>
              <a:r>
                <a:rPr lang="nl-NL" sz="12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(</a:t>
              </a:r>
              <a:r>
                <a:rPr lang="nl-NL" sz="1200" dirty="0">
                  <a:solidFill>
                    <a:srgbClr val="008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"IN 1"</a:t>
              </a:r>
              <a:r>
                <a:rPr lang="nl-NL" sz="12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)</a:t>
              </a:r>
              <a:endParaRPr lang="en-BE" sz="14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44450"/>
              <a:r>
                <a:rPr lang="nl-NL" sz="12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mag</a:t>
              </a:r>
              <a:r>
                <a:rPr lang="nl-NL" sz="12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=</a:t>
              </a:r>
              <a:r>
                <a:rPr lang="nl-NL" sz="1200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magnetic</a:t>
              </a:r>
              <a:r>
                <a:rPr lang="nl-NL" sz="12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(</a:t>
              </a:r>
              <a:r>
                <a:rPr lang="nl-NL" sz="1200" dirty="0">
                  <a:solidFill>
                    <a:srgbClr val="008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"IN 3"</a:t>
              </a:r>
              <a:r>
                <a:rPr lang="nl-NL" sz="12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)</a:t>
              </a:r>
              <a:endParaRPr lang="en-BE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DC22279-A49B-8F49-B62A-121AEE2DC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37073" y="4218538"/>
              <a:ext cx="780069" cy="704518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4016A7A-10F6-354C-BDEF-5980B891865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559735" y="3514502"/>
              <a:ext cx="1231367" cy="822654"/>
              <a:chOff x="1082211" y="4714522"/>
              <a:chExt cx="1819884" cy="1215831"/>
            </a:xfrm>
          </p:grpSpPr>
          <p:pic>
            <p:nvPicPr>
              <p:cNvPr id="20" name="Picture 19" descr="A close up of a piece of paper&#10;&#10;Description automatically generated">
                <a:extLst>
                  <a:ext uri="{FF2B5EF4-FFF2-40B4-BE49-F238E27FC236}">
                    <a16:creationId xmlns:a16="http://schemas.microsoft.com/office/drawing/2014/main" id="{2FF3E28D-412B-F243-99AC-DCC8724C6E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722397">
                <a:off x="1867787" y="4801130"/>
                <a:ext cx="1034308" cy="1018272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165D56E1-9630-8B45-8E25-279BB32B5F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36983" y="4714522"/>
                <a:ext cx="588786" cy="588786"/>
              </a:xfrm>
              <a:prstGeom prst="rect">
                <a:avLst/>
              </a:prstGeom>
            </p:spPr>
          </p:pic>
          <p:pic>
            <p:nvPicPr>
              <p:cNvPr id="22" name="Picture 21" descr="A picture containing circuit&#10;&#10;Description automatically generated">
                <a:extLst>
                  <a:ext uri="{FF2B5EF4-FFF2-40B4-BE49-F238E27FC236}">
                    <a16:creationId xmlns:a16="http://schemas.microsoft.com/office/drawing/2014/main" id="{37F9FAC2-EEA9-4A4B-A866-3E64AFDC0E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82211" y="4816712"/>
                <a:ext cx="1106065" cy="1113641"/>
              </a:xfrm>
              <a:prstGeom prst="rect">
                <a:avLst/>
              </a:prstGeom>
            </p:spPr>
          </p:pic>
        </p:grp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21E3794-81B8-E046-987E-D0E0F4E69E31}"/>
                </a:ext>
              </a:extLst>
            </p:cNvPr>
            <p:cNvCxnSpPr>
              <a:cxnSpLocks/>
            </p:cNvCxnSpPr>
            <p:nvPr/>
          </p:nvCxnSpPr>
          <p:spPr>
            <a:xfrm>
              <a:off x="2740394" y="4793796"/>
              <a:ext cx="563241" cy="3712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B6F601F-E207-3A4B-9495-A4E4DA7685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91224" y="3814118"/>
              <a:ext cx="705962" cy="3539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5D9FA98-CF88-FF4E-BF9D-AC04110AF8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68627" y="4179348"/>
              <a:ext cx="829872" cy="16482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1FC661A-0D06-9348-9278-A90BD8E9861A}"/>
                </a:ext>
              </a:extLst>
            </p:cNvPr>
            <p:cNvCxnSpPr>
              <a:cxnSpLocks/>
            </p:cNvCxnSpPr>
            <p:nvPr/>
          </p:nvCxnSpPr>
          <p:spPr>
            <a:xfrm>
              <a:off x="3002165" y="4570797"/>
              <a:ext cx="60294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9F7DDEF7-9F41-5344-B3D5-C5555B166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81218" y="4898566"/>
              <a:ext cx="596304" cy="596304"/>
            </a:xfrm>
            <a:prstGeom prst="rect">
              <a:avLst/>
            </a:prstGeom>
          </p:spPr>
        </p:pic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5243F1D7-F615-B64D-A473-8616BCC5FA3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0782" y="3203925"/>
            <a:ext cx="4222083" cy="224714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1B159B06-F5BE-2A42-8B27-F62BE232B74E}"/>
              </a:ext>
            </a:extLst>
          </p:cNvPr>
          <p:cNvSpPr txBox="1"/>
          <p:nvPr/>
        </p:nvSpPr>
        <p:spPr>
          <a:xfrm>
            <a:off x="304402" y="306200"/>
            <a:ext cx="342786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dirty="0">
                <a:solidFill>
                  <a:srgbClr val="C00000"/>
                </a:solidFill>
              </a:rPr>
              <a:t>Physical Computing …</a:t>
            </a:r>
          </a:p>
          <a:p>
            <a:r>
              <a:rPr lang="en-GB" sz="2400" b="1" i="1" dirty="0">
                <a:solidFill>
                  <a:srgbClr val="C00000"/>
                </a:solidFill>
              </a:rPr>
              <a:t>Heat Car Alarm</a:t>
            </a:r>
            <a:endParaRPr lang="en-BE" sz="2400" b="1" i="1" dirty="0">
              <a:solidFill>
                <a:srgbClr val="C00000"/>
              </a:solidFill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CBEFECA-9E61-AA4A-8636-F7C09F11A2B4}"/>
              </a:ext>
            </a:extLst>
          </p:cNvPr>
          <p:cNvGrpSpPr/>
          <p:nvPr/>
        </p:nvGrpSpPr>
        <p:grpSpPr>
          <a:xfrm>
            <a:off x="424351" y="1300378"/>
            <a:ext cx="1607812" cy="1078405"/>
            <a:chOff x="2105016" y="1027056"/>
            <a:chExt cx="2714836" cy="164194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EA066AF-A910-CB44-91CA-D461B1D8330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113560" y="1027056"/>
              <a:ext cx="2566598" cy="1359327"/>
              <a:chOff x="3708183" y="4172388"/>
              <a:chExt cx="1987366" cy="1052550"/>
            </a:xfrm>
          </p:grpSpPr>
          <p:pic>
            <p:nvPicPr>
              <p:cNvPr id="32" name="Picture 2" descr="Baby Pointing Finger High Res Stock Images | Shutterstock">
                <a:extLst>
                  <a:ext uri="{FF2B5EF4-FFF2-40B4-BE49-F238E27FC236}">
                    <a16:creationId xmlns:a16="http://schemas.microsoft.com/office/drawing/2014/main" id="{BA01C2C0-15E7-684D-95FE-5729CAD3EB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708183" y="4172388"/>
                <a:ext cx="1016741" cy="1038020"/>
              </a:xfrm>
              <a:prstGeom prst="rect">
                <a:avLst/>
              </a:prstGeom>
              <a:noFill/>
              <a:effectLst>
                <a:softEdge rad="508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3BA67E72-0CBF-0E46-863B-4F4FC3EB65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577787" y="4231070"/>
                <a:ext cx="1117762" cy="993868"/>
              </a:xfrm>
              <a:prstGeom prst="rect">
                <a:avLst/>
              </a:prstGeom>
            </p:spPr>
          </p:pic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55B2AA0-6C11-6642-BD3C-2E121D5495D5}"/>
                </a:ext>
              </a:extLst>
            </p:cNvPr>
            <p:cNvSpPr txBox="1"/>
            <p:nvPr/>
          </p:nvSpPr>
          <p:spPr>
            <a:xfrm>
              <a:off x="2105016" y="2247248"/>
              <a:ext cx="2714836" cy="421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Don’t let us in the car!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17584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0FB3C95-6590-DE44-9A55-E5553E3F6F45}"/>
              </a:ext>
            </a:extLst>
          </p:cNvPr>
          <p:cNvSpPr txBox="1"/>
          <p:nvPr/>
        </p:nvSpPr>
        <p:spPr>
          <a:xfrm>
            <a:off x="304402" y="306200"/>
            <a:ext cx="342786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dirty="0">
                <a:solidFill>
                  <a:srgbClr val="C00000"/>
                </a:solidFill>
              </a:rPr>
              <a:t>Physical Computing …</a:t>
            </a:r>
          </a:p>
          <a:p>
            <a:r>
              <a:rPr lang="en-GB" sz="2400" b="1" i="1" dirty="0">
                <a:solidFill>
                  <a:srgbClr val="C00000"/>
                </a:solidFill>
              </a:rPr>
              <a:t>Heat Car Alarm</a:t>
            </a:r>
            <a:endParaRPr lang="en-BE" sz="2400" b="1" i="1" dirty="0">
              <a:solidFill>
                <a:srgbClr val="C0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E52058E-2A09-9949-85C2-2C9FB71ADEA0}"/>
              </a:ext>
            </a:extLst>
          </p:cNvPr>
          <p:cNvSpPr/>
          <p:nvPr/>
        </p:nvSpPr>
        <p:spPr>
          <a:xfrm>
            <a:off x="19" y="6321431"/>
            <a:ext cx="11747500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AAAA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63" dirty="0">
              <a:solidFill>
                <a:srgbClr val="FFFFFF"/>
              </a:solidFill>
            </a:endParaRPr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62C61892-98BB-C74F-AE6B-015AB2D843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1467" y="6219804"/>
            <a:ext cx="2930806" cy="671941"/>
          </a:xfrm>
          <a:prstGeom prst="rect">
            <a:avLst/>
          </a:prstGeom>
        </p:spPr>
      </p:pic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2FEFC1B-D18D-5740-B74B-233CA864B4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773" y="6394444"/>
            <a:ext cx="2061348" cy="34419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380F886-92C1-2141-9015-B6336922E753}"/>
              </a:ext>
            </a:extLst>
          </p:cNvPr>
          <p:cNvGrpSpPr/>
          <p:nvPr/>
        </p:nvGrpSpPr>
        <p:grpSpPr>
          <a:xfrm>
            <a:off x="6032457" y="1525148"/>
            <a:ext cx="4803277" cy="3933606"/>
            <a:chOff x="6032457" y="1152279"/>
            <a:chExt cx="4803277" cy="3933606"/>
          </a:xfrm>
        </p:grpSpPr>
        <p:pic>
          <p:nvPicPr>
            <p:cNvPr id="29" name="Picture 6" descr="Conrad Wolfram on Computational Thinking | Getting Smart">
              <a:extLst>
                <a:ext uri="{FF2B5EF4-FFF2-40B4-BE49-F238E27FC236}">
                  <a16:creationId xmlns:a16="http://schemas.microsoft.com/office/drawing/2014/main" id="{8E4C348C-DE45-8149-A587-1D5B726C9D0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115188" y="1152279"/>
              <a:ext cx="4689101" cy="3536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BF8A82C-826F-2E44-8B8C-5B9EEA1B596C}"/>
                </a:ext>
              </a:extLst>
            </p:cNvPr>
            <p:cNvGrpSpPr/>
            <p:nvPr/>
          </p:nvGrpSpPr>
          <p:grpSpPr>
            <a:xfrm>
              <a:off x="6146633" y="4799308"/>
              <a:ext cx="4689101" cy="286577"/>
              <a:chOff x="5006921" y="182444"/>
              <a:chExt cx="4689101" cy="286577"/>
            </a:xfrm>
          </p:grpSpPr>
          <p:pic>
            <p:nvPicPr>
              <p:cNvPr id="31" name="Picture 2" descr="Four steps to computational thinking—click to enlarge">
                <a:extLst>
                  <a:ext uri="{FF2B5EF4-FFF2-40B4-BE49-F238E27FC236}">
                    <a16:creationId xmlns:a16="http://schemas.microsoft.com/office/drawing/2014/main" id="{FFB98FA9-EC88-B541-99D6-AF7DB1FB7E1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5006921" y="187812"/>
                <a:ext cx="4689101" cy="2710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69961DE4-49AC-6247-8E16-10ACCFF836E5}"/>
                  </a:ext>
                </a:extLst>
              </p:cNvPr>
              <p:cNvSpPr/>
              <p:nvPr/>
            </p:nvSpPr>
            <p:spPr>
              <a:xfrm>
                <a:off x="5365750" y="222250"/>
                <a:ext cx="542925" cy="209550"/>
              </a:xfrm>
              <a:prstGeom prst="rect">
                <a:avLst/>
              </a:prstGeom>
              <a:solidFill>
                <a:srgbClr val="FDB31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 dirty="0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19C24FA0-293A-0040-BC64-59692DE3EAD8}"/>
                  </a:ext>
                </a:extLst>
              </p:cNvPr>
              <p:cNvSpPr/>
              <p:nvPr/>
            </p:nvSpPr>
            <p:spPr>
              <a:xfrm>
                <a:off x="6495069" y="212725"/>
                <a:ext cx="804256" cy="225856"/>
              </a:xfrm>
              <a:prstGeom prst="rect">
                <a:avLst/>
              </a:prstGeom>
              <a:solidFill>
                <a:srgbClr val="EB3C2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23F16AD8-3480-EC4B-81B2-9C090B5F2A1F}"/>
                  </a:ext>
                </a:extLst>
              </p:cNvPr>
              <p:cNvSpPr/>
              <p:nvPr/>
            </p:nvSpPr>
            <p:spPr>
              <a:xfrm>
                <a:off x="7634894" y="208718"/>
                <a:ext cx="804256" cy="225856"/>
              </a:xfrm>
              <a:prstGeom prst="rect">
                <a:avLst/>
              </a:prstGeom>
              <a:solidFill>
                <a:srgbClr val="C01F7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6B3B3F28-46E1-6945-B8FC-8B0F4CE1C086}"/>
                  </a:ext>
                </a:extLst>
              </p:cNvPr>
              <p:cNvSpPr/>
              <p:nvPr/>
            </p:nvSpPr>
            <p:spPr>
              <a:xfrm>
                <a:off x="8739094" y="211963"/>
                <a:ext cx="804256" cy="225856"/>
              </a:xfrm>
              <a:prstGeom prst="rect">
                <a:avLst/>
              </a:prstGeom>
              <a:solidFill>
                <a:srgbClr val="93C6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7D44296-6285-1E4C-A60D-87D81D5F3BA6}"/>
                  </a:ext>
                </a:extLst>
              </p:cNvPr>
              <p:cNvSpPr txBox="1"/>
              <p:nvPr/>
            </p:nvSpPr>
            <p:spPr>
              <a:xfrm>
                <a:off x="5297625" y="192022"/>
                <a:ext cx="76450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BE" sz="1200" dirty="0">
                    <a:solidFill>
                      <a:schemeClr val="bg1"/>
                    </a:solidFill>
                  </a:rPr>
                  <a:t>Structure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3349785F-B126-FD4A-9E2B-EF3008E78281}"/>
                  </a:ext>
                </a:extLst>
              </p:cNvPr>
              <p:cNvSpPr txBox="1"/>
              <p:nvPr/>
            </p:nvSpPr>
            <p:spPr>
              <a:xfrm>
                <a:off x="6440546" y="188525"/>
                <a:ext cx="74917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BE" sz="1200" dirty="0">
                    <a:solidFill>
                      <a:schemeClr val="bg1"/>
                    </a:solidFill>
                  </a:rPr>
                  <a:t>Translate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0411BFEB-9299-1446-8B87-46068E4DF577}"/>
                  </a:ext>
                </a:extLst>
              </p:cNvPr>
              <p:cNvSpPr txBox="1"/>
              <p:nvPr/>
            </p:nvSpPr>
            <p:spPr>
              <a:xfrm>
                <a:off x="7578886" y="185026"/>
                <a:ext cx="66146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BE" sz="1200" dirty="0">
                    <a:solidFill>
                      <a:schemeClr val="bg1"/>
                    </a:solidFill>
                  </a:rPr>
                  <a:t>Process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40FB516-4CA7-FF4F-9CF7-E03A6DF8567B}"/>
                  </a:ext>
                </a:extLst>
              </p:cNvPr>
              <p:cNvSpPr txBox="1"/>
              <p:nvPr/>
            </p:nvSpPr>
            <p:spPr>
              <a:xfrm>
                <a:off x="8679927" y="182444"/>
                <a:ext cx="64562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BE" sz="1200" dirty="0">
                    <a:solidFill>
                      <a:schemeClr val="bg1"/>
                    </a:solidFill>
                  </a:rPr>
                  <a:t>Control</a:t>
                </a:r>
              </a:p>
            </p:txBody>
          </p:sp>
        </p:grp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ED117510-E5D3-2446-A32D-6E74A9198F0B}"/>
                </a:ext>
              </a:extLst>
            </p:cNvPr>
            <p:cNvSpPr/>
            <p:nvPr/>
          </p:nvSpPr>
          <p:spPr>
            <a:xfrm>
              <a:off x="6032457" y="1158147"/>
              <a:ext cx="499099" cy="2710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BD74FF36-302F-BA49-9200-5D72740AA877}"/>
                </a:ext>
              </a:extLst>
            </p:cNvPr>
            <p:cNvSpPr/>
            <p:nvPr/>
          </p:nvSpPr>
          <p:spPr>
            <a:xfrm>
              <a:off x="9753301" y="1693004"/>
              <a:ext cx="1050988" cy="2710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9821ED65-DF2A-6848-B982-2EB95DD49D00}"/>
              </a:ext>
            </a:extLst>
          </p:cNvPr>
          <p:cNvGrpSpPr/>
          <p:nvPr/>
        </p:nvGrpSpPr>
        <p:grpSpPr>
          <a:xfrm>
            <a:off x="1005317" y="3334849"/>
            <a:ext cx="3785785" cy="2160021"/>
            <a:chOff x="1005317" y="3334849"/>
            <a:chExt cx="3785785" cy="2160021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2B591392-6DA5-0940-B993-D0583FD0FD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7033716">
              <a:off x="2863246" y="3483403"/>
              <a:ext cx="681182" cy="384074"/>
            </a:xfrm>
            <a:prstGeom prst="rect">
              <a:avLst/>
            </a:prstGeom>
          </p:spPr>
        </p:pic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94FF04B8-33C7-1F45-902C-CFC25A31495E}"/>
                </a:ext>
              </a:extLst>
            </p:cNvPr>
            <p:cNvSpPr/>
            <p:nvPr/>
          </p:nvSpPr>
          <p:spPr>
            <a:xfrm>
              <a:off x="1005317" y="3605904"/>
              <a:ext cx="1996848" cy="12926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4450"/>
              <a:r>
                <a:rPr lang="nl-NL" sz="1200" dirty="0" err="1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from</a:t>
              </a:r>
              <a:r>
                <a:rPr lang="nl-NL" sz="12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nl-NL" sz="1200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ti_hub</a:t>
              </a:r>
              <a:r>
                <a:rPr lang="nl-NL" sz="12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nl-NL" sz="1200" dirty="0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import</a:t>
              </a:r>
              <a:r>
                <a:rPr lang="nl-NL" sz="12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nl-NL" sz="12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*</a:t>
              </a:r>
              <a:endParaRPr lang="en-BE" sz="14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44450"/>
              <a:r>
                <a:rPr lang="nl-NL" sz="1200" dirty="0" err="1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from</a:t>
              </a:r>
              <a:r>
                <a:rPr lang="nl-NL" sz="1200" dirty="0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nl-NL" sz="1200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ti_draw</a:t>
              </a:r>
              <a:r>
                <a:rPr lang="nl-NL" sz="12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nl-NL" sz="1200" dirty="0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import </a:t>
              </a:r>
              <a:r>
                <a:rPr lang="nl-NL" sz="12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*</a:t>
              </a:r>
              <a:endParaRPr lang="en-BE" sz="14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44450"/>
              <a:endParaRPr lang="en-BE" sz="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44450"/>
              <a:r>
                <a:rPr lang="nl-NL" sz="12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flash</a:t>
              </a:r>
              <a:r>
                <a:rPr lang="nl-NL" sz="12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=</a:t>
              </a:r>
              <a:r>
                <a:rPr lang="nl-NL" sz="12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led(</a:t>
              </a:r>
              <a:r>
                <a:rPr lang="nl-NL" sz="1200" dirty="0">
                  <a:solidFill>
                    <a:srgbClr val="008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"BB1"</a:t>
              </a:r>
              <a:r>
                <a:rPr lang="nl-NL" sz="12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)</a:t>
              </a:r>
              <a:endParaRPr lang="en-BE" sz="14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44450"/>
              <a:r>
                <a:rPr lang="nl-NL" sz="12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sound</a:t>
              </a:r>
              <a:r>
                <a:rPr lang="nl-NL" sz="12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=</a:t>
              </a:r>
              <a:r>
                <a:rPr lang="nl-NL" sz="12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speaker(</a:t>
              </a:r>
              <a:r>
                <a:rPr lang="nl-NL" sz="1200" dirty="0">
                  <a:solidFill>
                    <a:srgbClr val="008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"BB 2"</a:t>
              </a:r>
              <a:r>
                <a:rPr lang="nl-NL" sz="12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)</a:t>
              </a:r>
              <a:endParaRPr lang="en-BE" sz="14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44450"/>
              <a:r>
                <a:rPr lang="nl-NL" sz="12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temp</a:t>
              </a:r>
              <a:r>
                <a:rPr lang="nl-NL" sz="12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=</a:t>
              </a:r>
              <a:r>
                <a:rPr lang="nl-NL" sz="1200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temperature</a:t>
              </a:r>
              <a:r>
                <a:rPr lang="nl-NL" sz="12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(</a:t>
              </a:r>
              <a:r>
                <a:rPr lang="nl-NL" sz="1200" dirty="0">
                  <a:solidFill>
                    <a:srgbClr val="008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"IN 1"</a:t>
              </a:r>
              <a:r>
                <a:rPr lang="nl-NL" sz="12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)</a:t>
              </a:r>
              <a:endParaRPr lang="en-BE" sz="14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44450"/>
              <a:r>
                <a:rPr lang="nl-NL" sz="12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mag</a:t>
              </a:r>
              <a:r>
                <a:rPr lang="nl-NL" sz="12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=</a:t>
              </a:r>
              <a:r>
                <a:rPr lang="nl-NL" sz="1200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magnetic</a:t>
              </a:r>
              <a:r>
                <a:rPr lang="nl-NL" sz="12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(</a:t>
              </a:r>
              <a:r>
                <a:rPr lang="nl-NL" sz="1200" dirty="0">
                  <a:solidFill>
                    <a:srgbClr val="008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"IN 3"</a:t>
              </a:r>
              <a:r>
                <a:rPr lang="nl-NL" sz="120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)</a:t>
              </a:r>
              <a:endParaRPr lang="en-BE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563FF3DD-8E18-284F-811D-F527FAA2270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37073" y="4218538"/>
              <a:ext cx="780069" cy="704518"/>
            </a:xfrm>
            <a:prstGeom prst="rect">
              <a:avLst/>
            </a:prstGeom>
          </p:spPr>
        </p:pic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7742FA08-02BD-A344-9870-CD587A2B82C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559735" y="3514502"/>
              <a:ext cx="1231367" cy="822654"/>
              <a:chOff x="1082211" y="4714522"/>
              <a:chExt cx="1819884" cy="1215831"/>
            </a:xfrm>
          </p:grpSpPr>
          <p:pic>
            <p:nvPicPr>
              <p:cNvPr id="64" name="Picture 63" descr="A close up of a piece of paper&#10;&#10;Description automatically generated">
                <a:extLst>
                  <a:ext uri="{FF2B5EF4-FFF2-40B4-BE49-F238E27FC236}">
                    <a16:creationId xmlns:a16="http://schemas.microsoft.com/office/drawing/2014/main" id="{CE9BDC78-B46E-114A-979A-DC3368EE44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722397">
                <a:off x="1867787" y="4801130"/>
                <a:ext cx="1034308" cy="1018272"/>
              </a:xfrm>
              <a:prstGeom prst="rect">
                <a:avLst/>
              </a:prstGeom>
            </p:spPr>
          </p:pic>
          <p:pic>
            <p:nvPicPr>
              <p:cNvPr id="65" name="Picture 64">
                <a:extLst>
                  <a:ext uri="{FF2B5EF4-FFF2-40B4-BE49-F238E27FC236}">
                    <a16:creationId xmlns:a16="http://schemas.microsoft.com/office/drawing/2014/main" id="{7DDD2E70-5D82-7246-B8E5-4AB68E2D01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36983" y="4714522"/>
                <a:ext cx="588786" cy="588786"/>
              </a:xfrm>
              <a:prstGeom prst="rect">
                <a:avLst/>
              </a:prstGeom>
            </p:spPr>
          </p:pic>
          <p:pic>
            <p:nvPicPr>
              <p:cNvPr id="66" name="Picture 65" descr="A picture containing circuit&#10;&#10;Description automatically generated">
                <a:extLst>
                  <a:ext uri="{FF2B5EF4-FFF2-40B4-BE49-F238E27FC236}">
                    <a16:creationId xmlns:a16="http://schemas.microsoft.com/office/drawing/2014/main" id="{2C58C7CA-0CD3-F24F-89D6-C805F34842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82211" y="4816712"/>
                <a:ext cx="1106065" cy="1113641"/>
              </a:xfrm>
              <a:prstGeom prst="rect">
                <a:avLst/>
              </a:prstGeom>
            </p:spPr>
          </p:pic>
        </p:grp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9501B9DF-392B-F24E-9AA6-7A70C3D55BAF}"/>
                </a:ext>
              </a:extLst>
            </p:cNvPr>
            <p:cNvCxnSpPr>
              <a:cxnSpLocks/>
            </p:cNvCxnSpPr>
            <p:nvPr/>
          </p:nvCxnSpPr>
          <p:spPr>
            <a:xfrm>
              <a:off x="2740394" y="4793796"/>
              <a:ext cx="563241" cy="3712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646D79B-2D71-7A4A-B2BF-AC4CE3C3B18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91224" y="3814118"/>
              <a:ext cx="705962" cy="3539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4F545D0A-F392-564B-BEA3-52E15F6FE9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68627" y="4179348"/>
              <a:ext cx="829872" cy="16482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DA3E127-D81B-8045-BE9F-9BFAD204CB44}"/>
                </a:ext>
              </a:extLst>
            </p:cNvPr>
            <p:cNvCxnSpPr>
              <a:cxnSpLocks/>
            </p:cNvCxnSpPr>
            <p:nvPr/>
          </p:nvCxnSpPr>
          <p:spPr>
            <a:xfrm>
              <a:off x="3002165" y="4570797"/>
              <a:ext cx="60294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B326B3C8-1DDA-8944-8FDE-BC1E1FB0D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81218" y="4898566"/>
              <a:ext cx="596304" cy="596304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3868C98-AA09-8642-86C5-CEA3ADF42A39}"/>
              </a:ext>
            </a:extLst>
          </p:cNvPr>
          <p:cNvGrpSpPr/>
          <p:nvPr/>
        </p:nvGrpSpPr>
        <p:grpSpPr>
          <a:xfrm>
            <a:off x="424351" y="1300378"/>
            <a:ext cx="1607812" cy="1078405"/>
            <a:chOff x="2105016" y="1027056"/>
            <a:chExt cx="2714836" cy="164194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26165AEB-67F1-AB47-AB8B-928FF2CE391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113560" y="1027056"/>
              <a:ext cx="2566598" cy="1359327"/>
              <a:chOff x="3708183" y="4172388"/>
              <a:chExt cx="1987366" cy="1052550"/>
            </a:xfrm>
          </p:grpSpPr>
          <p:pic>
            <p:nvPicPr>
              <p:cNvPr id="44" name="Picture 2" descr="Baby Pointing Finger High Res Stock Images | Shutterstock">
                <a:extLst>
                  <a:ext uri="{FF2B5EF4-FFF2-40B4-BE49-F238E27FC236}">
                    <a16:creationId xmlns:a16="http://schemas.microsoft.com/office/drawing/2014/main" id="{98FA3EFE-3E1B-534B-B943-277D532DD88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708183" y="4172388"/>
                <a:ext cx="1016741" cy="1038020"/>
              </a:xfrm>
              <a:prstGeom prst="rect">
                <a:avLst/>
              </a:prstGeom>
              <a:noFill/>
              <a:effectLst>
                <a:softEdge rad="508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710B8A50-34D1-0B4E-83E2-3678C2412E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577787" y="4231070"/>
                <a:ext cx="1117762" cy="993868"/>
              </a:xfrm>
              <a:prstGeom prst="rect">
                <a:avLst/>
              </a:prstGeom>
            </p:spPr>
          </p:pic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8685D0A-9211-9D46-B99E-91E790401C33}"/>
                </a:ext>
              </a:extLst>
            </p:cNvPr>
            <p:cNvSpPr txBox="1"/>
            <p:nvPr/>
          </p:nvSpPr>
          <p:spPr>
            <a:xfrm>
              <a:off x="2105016" y="2247248"/>
              <a:ext cx="2714836" cy="421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Don’t let us in the car!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871867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E52058E-2A09-9949-85C2-2C9FB71ADEA0}"/>
              </a:ext>
            </a:extLst>
          </p:cNvPr>
          <p:cNvSpPr/>
          <p:nvPr/>
        </p:nvSpPr>
        <p:spPr>
          <a:xfrm>
            <a:off x="19" y="6321431"/>
            <a:ext cx="11747500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AAAA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63" dirty="0">
              <a:solidFill>
                <a:srgbClr val="FFFFFF"/>
              </a:solidFill>
            </a:endParaRPr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62C61892-98BB-C74F-AE6B-015AB2D843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1467" y="6219804"/>
            <a:ext cx="2930806" cy="671941"/>
          </a:xfrm>
          <a:prstGeom prst="rect">
            <a:avLst/>
          </a:prstGeom>
        </p:spPr>
      </p:pic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2FEFC1B-D18D-5740-B74B-233CA864B4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773" y="6394444"/>
            <a:ext cx="2061348" cy="344194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F4AAC111-0C29-2E48-830D-2606E0005B8F}"/>
              </a:ext>
            </a:extLst>
          </p:cNvPr>
          <p:cNvSpPr txBox="1"/>
          <p:nvPr/>
        </p:nvSpPr>
        <p:spPr>
          <a:xfrm>
            <a:off x="304402" y="306200"/>
            <a:ext cx="342786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dirty="0">
                <a:solidFill>
                  <a:srgbClr val="C00000"/>
                </a:solidFill>
              </a:rPr>
              <a:t>Physical Computing …</a:t>
            </a:r>
          </a:p>
          <a:p>
            <a:r>
              <a:rPr lang="en-GB" sz="2400" b="1" i="1" dirty="0">
                <a:solidFill>
                  <a:srgbClr val="C00000"/>
                </a:solidFill>
              </a:rPr>
              <a:t>Heat Car Alarm</a:t>
            </a:r>
            <a:endParaRPr lang="en-BE" sz="2400" b="1" i="1" dirty="0">
              <a:solidFill>
                <a:srgbClr val="C00000"/>
              </a:solidFill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F41161D3-E80E-CA4A-B7E8-A1542AE18961}"/>
              </a:ext>
            </a:extLst>
          </p:cNvPr>
          <p:cNvGrpSpPr/>
          <p:nvPr/>
        </p:nvGrpSpPr>
        <p:grpSpPr>
          <a:xfrm>
            <a:off x="424351" y="1300378"/>
            <a:ext cx="1607812" cy="1078405"/>
            <a:chOff x="2105016" y="1027056"/>
            <a:chExt cx="2714836" cy="1641940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1F5687A3-F7FC-5D44-83CF-4457265D200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113560" y="1027056"/>
              <a:ext cx="2566598" cy="1359327"/>
              <a:chOff x="3708183" y="4172388"/>
              <a:chExt cx="1987366" cy="1052550"/>
            </a:xfrm>
          </p:grpSpPr>
          <p:pic>
            <p:nvPicPr>
              <p:cNvPr id="70" name="Picture 2" descr="Baby Pointing Finger High Res Stock Images | Shutterstock">
                <a:extLst>
                  <a:ext uri="{FF2B5EF4-FFF2-40B4-BE49-F238E27FC236}">
                    <a16:creationId xmlns:a16="http://schemas.microsoft.com/office/drawing/2014/main" id="{48F602AA-5479-3C4A-A8DF-239844792C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708183" y="4172388"/>
                <a:ext cx="1016741" cy="1038020"/>
              </a:xfrm>
              <a:prstGeom prst="rect">
                <a:avLst/>
              </a:prstGeom>
              <a:noFill/>
              <a:effectLst>
                <a:softEdge rad="508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E7275908-540D-0641-AD00-CD849F55CC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77787" y="4231070"/>
                <a:ext cx="1117762" cy="993868"/>
              </a:xfrm>
              <a:prstGeom prst="rect">
                <a:avLst/>
              </a:prstGeom>
            </p:spPr>
          </p:pic>
        </p:grp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34819137-4CB9-2047-9030-6F360A63443B}"/>
                </a:ext>
              </a:extLst>
            </p:cNvPr>
            <p:cNvSpPr txBox="1"/>
            <p:nvPr/>
          </p:nvSpPr>
          <p:spPr>
            <a:xfrm>
              <a:off x="2105016" y="2247248"/>
              <a:ext cx="2714836" cy="421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Don’t let us in the car!</a:t>
              </a:r>
            </a:p>
          </p:txBody>
        </p:sp>
      </p:grp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30B3683E-4DC1-7A4E-B987-1AEBD0ECFCB7}"/>
              </a:ext>
            </a:extLst>
          </p:cNvPr>
          <p:cNvCxnSpPr/>
          <p:nvPr/>
        </p:nvCxnSpPr>
        <p:spPr>
          <a:xfrm>
            <a:off x="7297271" y="5235390"/>
            <a:ext cx="2321858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101D99EA-9039-2E45-B1C3-E2D169A630E6}"/>
              </a:ext>
            </a:extLst>
          </p:cNvPr>
          <p:cNvCxnSpPr>
            <a:cxnSpLocks/>
          </p:cNvCxnSpPr>
          <p:nvPr/>
        </p:nvCxnSpPr>
        <p:spPr>
          <a:xfrm>
            <a:off x="8968881" y="3980190"/>
            <a:ext cx="650248" cy="0"/>
          </a:xfrm>
          <a:prstGeom prst="straightConnector1">
            <a:avLst/>
          </a:prstGeom>
          <a:ln w="19050">
            <a:solidFill>
              <a:srgbClr val="FF83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893740B3-D471-6647-B3AC-0EC06402450A}"/>
              </a:ext>
            </a:extLst>
          </p:cNvPr>
          <p:cNvCxnSpPr>
            <a:cxnSpLocks/>
          </p:cNvCxnSpPr>
          <p:nvPr/>
        </p:nvCxnSpPr>
        <p:spPr>
          <a:xfrm flipV="1">
            <a:off x="8968881" y="2587527"/>
            <a:ext cx="650248" cy="266696"/>
          </a:xfrm>
          <a:prstGeom prst="straightConnector1">
            <a:avLst/>
          </a:prstGeom>
          <a:ln w="19050">
            <a:solidFill>
              <a:srgbClr val="92D05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DC39B57-4ED0-104D-AD49-0A562E5BBECB}"/>
              </a:ext>
            </a:extLst>
          </p:cNvPr>
          <p:cNvGrpSpPr/>
          <p:nvPr/>
        </p:nvGrpSpPr>
        <p:grpSpPr>
          <a:xfrm>
            <a:off x="4650249" y="425782"/>
            <a:ext cx="4689101" cy="286577"/>
            <a:chOff x="5006921" y="182444"/>
            <a:chExt cx="4689101" cy="286577"/>
          </a:xfrm>
        </p:grpSpPr>
        <p:pic>
          <p:nvPicPr>
            <p:cNvPr id="55" name="Picture 2" descr="Four steps to computational thinking—click to enlarge">
              <a:extLst>
                <a:ext uri="{FF2B5EF4-FFF2-40B4-BE49-F238E27FC236}">
                  <a16:creationId xmlns:a16="http://schemas.microsoft.com/office/drawing/2014/main" id="{F0C01726-8599-1742-A78E-A1267B5E4A4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006921" y="187812"/>
              <a:ext cx="4689101" cy="2710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493C1E3A-4ECB-6841-8CEC-9A89C9B1CD4B}"/>
                </a:ext>
              </a:extLst>
            </p:cNvPr>
            <p:cNvSpPr/>
            <p:nvPr/>
          </p:nvSpPr>
          <p:spPr>
            <a:xfrm>
              <a:off x="5365750" y="222250"/>
              <a:ext cx="542925" cy="209550"/>
            </a:xfrm>
            <a:prstGeom prst="rect">
              <a:avLst/>
            </a:prstGeom>
            <a:solidFill>
              <a:srgbClr val="FDB3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 dirty="0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A65800CC-8625-E44C-9C0D-B908B3547F51}"/>
                </a:ext>
              </a:extLst>
            </p:cNvPr>
            <p:cNvSpPr/>
            <p:nvPr/>
          </p:nvSpPr>
          <p:spPr>
            <a:xfrm>
              <a:off x="6495069" y="212725"/>
              <a:ext cx="804256" cy="225856"/>
            </a:xfrm>
            <a:prstGeom prst="rect">
              <a:avLst/>
            </a:prstGeom>
            <a:solidFill>
              <a:srgbClr val="EB3C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AF3E0AC7-037D-8740-983F-EC8A60C9543F}"/>
                </a:ext>
              </a:extLst>
            </p:cNvPr>
            <p:cNvSpPr/>
            <p:nvPr/>
          </p:nvSpPr>
          <p:spPr>
            <a:xfrm>
              <a:off x="7634894" y="208718"/>
              <a:ext cx="804256" cy="225856"/>
            </a:xfrm>
            <a:prstGeom prst="rect">
              <a:avLst/>
            </a:prstGeom>
            <a:solidFill>
              <a:srgbClr val="C01F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3EC36652-8E92-8346-94CE-C1B47A67EEF1}"/>
                </a:ext>
              </a:extLst>
            </p:cNvPr>
            <p:cNvSpPr/>
            <p:nvPr/>
          </p:nvSpPr>
          <p:spPr>
            <a:xfrm>
              <a:off x="8739094" y="211963"/>
              <a:ext cx="804256" cy="225856"/>
            </a:xfrm>
            <a:prstGeom prst="rect">
              <a:avLst/>
            </a:prstGeom>
            <a:solidFill>
              <a:srgbClr val="93C6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4709F8F3-4EB0-8D48-9571-7F13211E8531}"/>
                </a:ext>
              </a:extLst>
            </p:cNvPr>
            <p:cNvSpPr txBox="1"/>
            <p:nvPr/>
          </p:nvSpPr>
          <p:spPr>
            <a:xfrm>
              <a:off x="5297625" y="192022"/>
              <a:ext cx="76450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1200" dirty="0">
                  <a:solidFill>
                    <a:schemeClr val="bg1"/>
                  </a:solidFill>
                </a:rPr>
                <a:t>Structure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05780C3F-B15A-3E4F-9DC3-02C573CD14D6}"/>
                </a:ext>
              </a:extLst>
            </p:cNvPr>
            <p:cNvSpPr txBox="1"/>
            <p:nvPr/>
          </p:nvSpPr>
          <p:spPr>
            <a:xfrm>
              <a:off x="6440546" y="188525"/>
              <a:ext cx="7491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1200" dirty="0">
                  <a:solidFill>
                    <a:schemeClr val="bg1"/>
                  </a:solidFill>
                </a:rPr>
                <a:t>Translate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2A2CDB05-4BB7-0A4E-92F3-B1B113459F76}"/>
                </a:ext>
              </a:extLst>
            </p:cNvPr>
            <p:cNvSpPr txBox="1"/>
            <p:nvPr/>
          </p:nvSpPr>
          <p:spPr>
            <a:xfrm>
              <a:off x="7578886" y="185026"/>
              <a:ext cx="6614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1200" dirty="0">
                  <a:solidFill>
                    <a:schemeClr val="bg1"/>
                  </a:solidFill>
                </a:rPr>
                <a:t>Process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DD88C842-32AF-E547-A302-A628691D070E}"/>
                </a:ext>
              </a:extLst>
            </p:cNvPr>
            <p:cNvSpPr txBox="1"/>
            <p:nvPr/>
          </p:nvSpPr>
          <p:spPr>
            <a:xfrm>
              <a:off x="8679927" y="182444"/>
              <a:ext cx="645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1200" dirty="0">
                  <a:solidFill>
                    <a:schemeClr val="bg1"/>
                  </a:solidFill>
                </a:rPr>
                <a:t>Control</a:t>
              </a:r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57AF6DB3-A7B6-B848-96D7-93521B40412E}"/>
              </a:ext>
            </a:extLst>
          </p:cNvPr>
          <p:cNvSpPr/>
          <p:nvPr/>
        </p:nvSpPr>
        <p:spPr>
          <a:xfrm>
            <a:off x="5852160" y="425782"/>
            <a:ext cx="3523286" cy="283080"/>
          </a:xfrm>
          <a:prstGeom prst="rect">
            <a:avLst/>
          </a:prstGeom>
          <a:solidFill>
            <a:schemeClr val="bg1">
              <a:alpha val="6479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F201174-F5D3-6D45-BE91-45B362B2E2D8}"/>
              </a:ext>
            </a:extLst>
          </p:cNvPr>
          <p:cNvGrpSpPr/>
          <p:nvPr/>
        </p:nvGrpSpPr>
        <p:grpSpPr>
          <a:xfrm>
            <a:off x="9814113" y="1201760"/>
            <a:ext cx="1948377" cy="4968269"/>
            <a:chOff x="9814113" y="1201760"/>
            <a:chExt cx="1948377" cy="496826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0675C02-3C03-D446-8589-8CBA2134975B}"/>
                </a:ext>
              </a:extLst>
            </p:cNvPr>
            <p:cNvGrpSpPr/>
            <p:nvPr/>
          </p:nvGrpSpPr>
          <p:grpSpPr>
            <a:xfrm>
              <a:off x="9826803" y="4718264"/>
              <a:ext cx="1935687" cy="1451765"/>
              <a:chOff x="9826803" y="4718264"/>
              <a:chExt cx="1935687" cy="1451765"/>
            </a:xfrm>
          </p:grpSpPr>
          <p:pic>
            <p:nvPicPr>
              <p:cNvPr id="53" name="Picture 52" descr="Graphical user interface, text, application&#10;&#10;Description automatically generated">
                <a:extLst>
                  <a:ext uri="{FF2B5EF4-FFF2-40B4-BE49-F238E27FC236}">
                    <a16:creationId xmlns:a16="http://schemas.microsoft.com/office/drawing/2014/main" id="{B4FA5E79-A0F0-2542-9119-3D015EFAB0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826803" y="4718264"/>
                <a:ext cx="1935687" cy="1451765"/>
              </a:xfrm>
              <a:prstGeom prst="rect">
                <a:avLst/>
              </a:prstGeom>
            </p:spPr>
          </p:pic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A2DB04DA-FB7A-EA46-9F58-5E2F74AC3EF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981617" y="5130886"/>
                <a:ext cx="1382072" cy="732416"/>
              </a:xfrm>
              <a:prstGeom prst="rect">
                <a:avLst/>
              </a:prstGeom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78C6F57-E95D-F14C-A8D0-D980764367D5}"/>
                </a:ext>
              </a:extLst>
            </p:cNvPr>
            <p:cNvGrpSpPr/>
            <p:nvPr/>
          </p:nvGrpSpPr>
          <p:grpSpPr>
            <a:xfrm>
              <a:off x="9814113" y="2960012"/>
              <a:ext cx="1935687" cy="1451765"/>
              <a:chOff x="9814113" y="2960012"/>
              <a:chExt cx="1935687" cy="1451765"/>
            </a:xfrm>
          </p:grpSpPr>
          <p:pic>
            <p:nvPicPr>
              <p:cNvPr id="52" name="Picture 51" descr="Graphical user interface, text, application&#10;&#10;Description automatically generated">
                <a:extLst>
                  <a:ext uri="{FF2B5EF4-FFF2-40B4-BE49-F238E27FC236}">
                    <a16:creationId xmlns:a16="http://schemas.microsoft.com/office/drawing/2014/main" id="{48081AFC-6E18-A64D-91D4-C362F402DB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814113" y="2960012"/>
                <a:ext cx="1935687" cy="1451765"/>
              </a:xfrm>
              <a:prstGeom prst="rect">
                <a:avLst/>
              </a:prstGeom>
            </p:spPr>
          </p:pic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E6CD0707-6C30-1448-A0C4-3080409CF23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981617" y="3429001"/>
                <a:ext cx="1382071" cy="671942"/>
              </a:xfrm>
              <a:prstGeom prst="rect">
                <a:avLst/>
              </a:prstGeom>
            </p:spPr>
          </p:pic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7E2E994-2634-8547-A385-591FC389573D}"/>
                </a:ext>
              </a:extLst>
            </p:cNvPr>
            <p:cNvGrpSpPr/>
            <p:nvPr/>
          </p:nvGrpSpPr>
          <p:grpSpPr>
            <a:xfrm>
              <a:off x="9817078" y="1201760"/>
              <a:ext cx="1935686" cy="1451765"/>
              <a:chOff x="9817078" y="1201760"/>
              <a:chExt cx="1935686" cy="1451765"/>
            </a:xfrm>
          </p:grpSpPr>
          <p:pic>
            <p:nvPicPr>
              <p:cNvPr id="51" name="Picture 50" descr="Graphical user interface, text, application&#10;&#10;Description automatically generated">
                <a:extLst>
                  <a:ext uri="{FF2B5EF4-FFF2-40B4-BE49-F238E27FC236}">
                    <a16:creationId xmlns:a16="http://schemas.microsoft.com/office/drawing/2014/main" id="{9497E16A-52B8-6444-9FCE-9D3CBF0B1E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817078" y="1201760"/>
                <a:ext cx="1935686" cy="1451765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EA3ECD07-FF5E-604E-B692-FA20B716C91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981618" y="1535634"/>
                <a:ext cx="1319249" cy="843150"/>
              </a:xfrm>
              <a:prstGeom prst="rect">
                <a:avLst/>
              </a:prstGeom>
            </p:spPr>
          </p:pic>
        </p:grpSp>
      </p:grpSp>
      <p:pic>
        <p:nvPicPr>
          <p:cNvPr id="94" name="Picture 93">
            <a:extLst>
              <a:ext uri="{FF2B5EF4-FFF2-40B4-BE49-F238E27FC236}">
                <a16:creationId xmlns:a16="http://schemas.microsoft.com/office/drawing/2014/main" id="{7D592BF5-2F86-F740-B8DE-8C4CDA2BBF1C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033716">
            <a:off x="2282280" y="2963776"/>
            <a:ext cx="681182" cy="384074"/>
          </a:xfrm>
          <a:prstGeom prst="rect">
            <a:avLst/>
          </a:prstGeom>
        </p:spPr>
      </p:pic>
      <p:sp>
        <p:nvSpPr>
          <p:cNvPr id="95" name="Rectangle 94">
            <a:extLst>
              <a:ext uri="{FF2B5EF4-FFF2-40B4-BE49-F238E27FC236}">
                <a16:creationId xmlns:a16="http://schemas.microsoft.com/office/drawing/2014/main" id="{0C57C8AE-95B9-6B47-AC51-17B7502E9A91}"/>
              </a:ext>
            </a:extLst>
          </p:cNvPr>
          <p:cNvSpPr/>
          <p:nvPr/>
        </p:nvSpPr>
        <p:spPr>
          <a:xfrm>
            <a:off x="424351" y="3086277"/>
            <a:ext cx="199684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450"/>
            <a:r>
              <a:rPr lang="nl-NL" sz="1200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from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nl-NL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ti_hub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nl-NL" sz="12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import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nl-NL" sz="1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*</a:t>
            </a:r>
            <a:endParaRPr lang="en-BE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4450"/>
            <a:r>
              <a:rPr lang="nl-NL" sz="1200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from</a:t>
            </a:r>
            <a:r>
              <a:rPr lang="nl-NL" sz="12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nl-NL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ti_draw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nl-NL" sz="12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import </a:t>
            </a:r>
            <a:r>
              <a:rPr lang="nl-NL" sz="1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*</a:t>
            </a:r>
            <a:endParaRPr lang="en-BE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4450"/>
            <a:endParaRPr lang="en-BE" sz="5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4450"/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flash</a:t>
            </a:r>
            <a:r>
              <a:rPr lang="nl-NL" sz="1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=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led(</a:t>
            </a:r>
            <a:r>
              <a:rPr lang="nl-NL" sz="1200" dirty="0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"BB1"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  <a:endParaRPr lang="en-BE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4450"/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sound</a:t>
            </a:r>
            <a:r>
              <a:rPr lang="nl-NL" sz="1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=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speaker(</a:t>
            </a:r>
            <a:r>
              <a:rPr lang="nl-NL" sz="1200" dirty="0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"BB 2"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  <a:endParaRPr lang="en-BE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4450"/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temp</a:t>
            </a:r>
            <a:r>
              <a:rPr lang="nl-NL" sz="1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=</a:t>
            </a:r>
            <a:r>
              <a:rPr lang="nl-NL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temperature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</a:t>
            </a:r>
            <a:r>
              <a:rPr lang="nl-NL" sz="1200" dirty="0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"IN 1"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  <a:endParaRPr lang="en-BE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4450"/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mag</a:t>
            </a:r>
            <a:r>
              <a:rPr lang="nl-NL" sz="1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=</a:t>
            </a:r>
            <a:r>
              <a:rPr lang="nl-NL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magnetic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</a:t>
            </a:r>
            <a:r>
              <a:rPr lang="nl-NL" sz="1200" dirty="0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"IN 3"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  <a:endParaRPr lang="en-BE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D9196A39-3322-FD49-800C-8AAD10CCBFC8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6107" y="3698911"/>
            <a:ext cx="780069" cy="704518"/>
          </a:xfrm>
          <a:prstGeom prst="rect">
            <a:avLst/>
          </a:prstGeom>
        </p:spPr>
      </p:pic>
      <p:grpSp>
        <p:nvGrpSpPr>
          <p:cNvPr id="97" name="Group 96">
            <a:extLst>
              <a:ext uri="{FF2B5EF4-FFF2-40B4-BE49-F238E27FC236}">
                <a16:creationId xmlns:a16="http://schemas.microsoft.com/office/drawing/2014/main" id="{769EB84D-C13F-4440-AF61-A6F0965CEE1B}"/>
              </a:ext>
            </a:extLst>
          </p:cNvPr>
          <p:cNvGrpSpPr>
            <a:grpSpLocks noChangeAspect="1"/>
          </p:cNvGrpSpPr>
          <p:nvPr/>
        </p:nvGrpSpPr>
        <p:grpSpPr>
          <a:xfrm>
            <a:off x="2978769" y="2994875"/>
            <a:ext cx="1231367" cy="822654"/>
            <a:chOff x="1082211" y="4714522"/>
            <a:chExt cx="1819884" cy="1215831"/>
          </a:xfrm>
        </p:grpSpPr>
        <p:pic>
          <p:nvPicPr>
            <p:cNvPr id="98" name="Picture 97" descr="A close up of a piece of paper&#10;&#10;Description automatically generated">
              <a:extLst>
                <a:ext uri="{FF2B5EF4-FFF2-40B4-BE49-F238E27FC236}">
                  <a16:creationId xmlns:a16="http://schemas.microsoft.com/office/drawing/2014/main" id="{CF850724-D589-204A-B3EF-FB3C211BF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722397">
              <a:off x="1867787" y="4801130"/>
              <a:ext cx="1034308" cy="1018272"/>
            </a:xfrm>
            <a:prstGeom prst="rect">
              <a:avLst/>
            </a:prstGeom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FA5B2B08-9A9A-5244-883B-83D154DFA6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6983" y="4714522"/>
              <a:ext cx="588786" cy="588786"/>
            </a:xfrm>
            <a:prstGeom prst="rect">
              <a:avLst/>
            </a:prstGeom>
          </p:spPr>
        </p:pic>
        <p:pic>
          <p:nvPicPr>
            <p:cNvPr id="100" name="Picture 99" descr="A picture containing circuit&#10;&#10;Description automatically generated">
              <a:extLst>
                <a:ext uri="{FF2B5EF4-FFF2-40B4-BE49-F238E27FC236}">
                  <a16:creationId xmlns:a16="http://schemas.microsoft.com/office/drawing/2014/main" id="{95F4C24D-0277-0847-ABEB-CD711AE8E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2211" y="4816712"/>
              <a:ext cx="1106065" cy="1113641"/>
            </a:xfrm>
            <a:prstGeom prst="rect">
              <a:avLst/>
            </a:prstGeom>
          </p:spPr>
        </p:pic>
      </p:grp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F853B58D-3151-EE4D-A03E-B3C6692F8672}"/>
              </a:ext>
            </a:extLst>
          </p:cNvPr>
          <p:cNvCxnSpPr>
            <a:cxnSpLocks/>
          </p:cNvCxnSpPr>
          <p:nvPr/>
        </p:nvCxnSpPr>
        <p:spPr>
          <a:xfrm>
            <a:off x="2159428" y="4274169"/>
            <a:ext cx="563241" cy="3712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0B77E75E-3B93-C64B-82C8-3C4F3CB26197}"/>
              </a:ext>
            </a:extLst>
          </p:cNvPr>
          <p:cNvCxnSpPr>
            <a:cxnSpLocks/>
          </p:cNvCxnSpPr>
          <p:nvPr/>
        </p:nvCxnSpPr>
        <p:spPr>
          <a:xfrm flipV="1">
            <a:off x="1810258" y="3294491"/>
            <a:ext cx="705962" cy="3539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B14DDFB9-7D87-A949-A65E-FCE769B03506}"/>
              </a:ext>
            </a:extLst>
          </p:cNvPr>
          <p:cNvCxnSpPr>
            <a:cxnSpLocks/>
          </p:cNvCxnSpPr>
          <p:nvPr/>
        </p:nvCxnSpPr>
        <p:spPr>
          <a:xfrm flipV="1">
            <a:off x="2187661" y="3659721"/>
            <a:ext cx="829872" cy="1648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0255E5FE-90FD-7E45-ADFF-7B83F8FCB4E5}"/>
              </a:ext>
            </a:extLst>
          </p:cNvPr>
          <p:cNvCxnSpPr>
            <a:cxnSpLocks/>
          </p:cNvCxnSpPr>
          <p:nvPr/>
        </p:nvCxnSpPr>
        <p:spPr>
          <a:xfrm>
            <a:off x="2421199" y="4051170"/>
            <a:ext cx="6029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5" name="Picture 104">
            <a:extLst>
              <a:ext uri="{FF2B5EF4-FFF2-40B4-BE49-F238E27FC236}">
                <a16:creationId xmlns:a16="http://schemas.microsoft.com/office/drawing/2014/main" id="{95428177-850E-7343-A15C-F13FE479697A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0252" y="4378939"/>
            <a:ext cx="596304" cy="59630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701BEE1-4C74-654E-B66D-6CC84C9E52CB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0128" y="1645226"/>
            <a:ext cx="4241644" cy="39713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B009266-5CEC-6448-AD6E-07AA5BE2AAE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663365" y="4034894"/>
            <a:ext cx="768604" cy="31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1175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E52058E-2A09-9949-85C2-2C9FB71ADEA0}"/>
              </a:ext>
            </a:extLst>
          </p:cNvPr>
          <p:cNvSpPr/>
          <p:nvPr/>
        </p:nvSpPr>
        <p:spPr>
          <a:xfrm>
            <a:off x="19" y="6321431"/>
            <a:ext cx="11747500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AAAA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63" dirty="0">
              <a:solidFill>
                <a:srgbClr val="FFFFFF"/>
              </a:solidFill>
            </a:endParaRPr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62C61892-98BB-C74F-AE6B-015AB2D843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1467" y="6219804"/>
            <a:ext cx="2930806" cy="671941"/>
          </a:xfrm>
          <a:prstGeom prst="rect">
            <a:avLst/>
          </a:prstGeom>
        </p:spPr>
      </p:pic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2FEFC1B-D18D-5740-B74B-233CA864B4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773" y="6394444"/>
            <a:ext cx="2061348" cy="344194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11F15C5F-CF52-124A-A8D7-136C8455030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033716">
            <a:off x="2282280" y="2963776"/>
            <a:ext cx="681182" cy="384074"/>
          </a:xfrm>
          <a:prstGeom prst="rect">
            <a:avLst/>
          </a:prstGeom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CC9AF17A-AA47-F44B-9886-E1F3E84E00BE}"/>
              </a:ext>
            </a:extLst>
          </p:cNvPr>
          <p:cNvSpPr/>
          <p:nvPr/>
        </p:nvSpPr>
        <p:spPr>
          <a:xfrm>
            <a:off x="424351" y="3086277"/>
            <a:ext cx="199684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450"/>
            <a:r>
              <a:rPr lang="nl-NL" sz="1200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from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nl-NL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ti_hub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nl-NL" sz="12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import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nl-NL" sz="1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*</a:t>
            </a:r>
            <a:endParaRPr lang="en-BE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4450"/>
            <a:r>
              <a:rPr lang="nl-NL" sz="1200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from</a:t>
            </a:r>
            <a:r>
              <a:rPr lang="nl-NL" sz="12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nl-NL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ti_draw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nl-NL" sz="12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import </a:t>
            </a:r>
            <a:r>
              <a:rPr lang="nl-NL" sz="1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*</a:t>
            </a:r>
            <a:endParaRPr lang="en-BE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4450"/>
            <a:endParaRPr lang="en-BE" sz="5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4450"/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flash</a:t>
            </a:r>
            <a:r>
              <a:rPr lang="nl-NL" sz="1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=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led(</a:t>
            </a:r>
            <a:r>
              <a:rPr lang="nl-NL" sz="1200" dirty="0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"BB1"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  <a:endParaRPr lang="en-BE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4450"/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sound</a:t>
            </a:r>
            <a:r>
              <a:rPr lang="nl-NL" sz="1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=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speaker(</a:t>
            </a:r>
            <a:r>
              <a:rPr lang="nl-NL" sz="1200" dirty="0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"BB 2"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  <a:endParaRPr lang="en-BE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4450"/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temp</a:t>
            </a:r>
            <a:r>
              <a:rPr lang="nl-NL" sz="1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=</a:t>
            </a:r>
            <a:r>
              <a:rPr lang="nl-NL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temperature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</a:t>
            </a:r>
            <a:r>
              <a:rPr lang="nl-NL" sz="1200" dirty="0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"IN 1"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  <a:endParaRPr lang="en-BE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4450"/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mag</a:t>
            </a:r>
            <a:r>
              <a:rPr lang="nl-NL" sz="1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=</a:t>
            </a:r>
            <a:r>
              <a:rPr lang="nl-NL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magnetic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</a:t>
            </a:r>
            <a:r>
              <a:rPr lang="nl-NL" sz="1200" dirty="0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"IN 3"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  <a:endParaRPr lang="en-BE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4AAC111-0C29-2E48-830D-2606E0005B8F}"/>
              </a:ext>
            </a:extLst>
          </p:cNvPr>
          <p:cNvSpPr txBox="1"/>
          <p:nvPr/>
        </p:nvSpPr>
        <p:spPr>
          <a:xfrm>
            <a:off x="304402" y="306200"/>
            <a:ext cx="342786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dirty="0">
                <a:solidFill>
                  <a:srgbClr val="C00000"/>
                </a:solidFill>
              </a:rPr>
              <a:t>Physical Computing …</a:t>
            </a:r>
          </a:p>
          <a:p>
            <a:r>
              <a:rPr lang="en-GB" sz="2400" b="1" i="1" dirty="0">
                <a:solidFill>
                  <a:srgbClr val="C00000"/>
                </a:solidFill>
              </a:rPr>
              <a:t>Heat Car Alarm</a:t>
            </a:r>
            <a:endParaRPr lang="en-BE" sz="2400" b="1" i="1" dirty="0">
              <a:solidFill>
                <a:srgbClr val="C00000"/>
              </a:solidFill>
            </a:endParaRP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7C8CEE29-1AB4-7E44-B12F-6CF152F4F52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6107" y="3698911"/>
            <a:ext cx="780069" cy="704518"/>
          </a:xfrm>
          <a:prstGeom prst="rect">
            <a:avLst/>
          </a:prstGeom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FE597B0F-4BEF-CE45-89E8-73B443987129}"/>
              </a:ext>
            </a:extLst>
          </p:cNvPr>
          <p:cNvGrpSpPr>
            <a:grpSpLocks noChangeAspect="1"/>
          </p:cNvGrpSpPr>
          <p:nvPr/>
        </p:nvGrpSpPr>
        <p:grpSpPr>
          <a:xfrm>
            <a:off x="2978769" y="2994875"/>
            <a:ext cx="1231367" cy="822654"/>
            <a:chOff x="1082211" y="4714522"/>
            <a:chExt cx="1819884" cy="1215831"/>
          </a:xfrm>
        </p:grpSpPr>
        <p:pic>
          <p:nvPicPr>
            <p:cNvPr id="74" name="Picture 73" descr="A close up of a piece of paper&#10;&#10;Description automatically generated">
              <a:extLst>
                <a:ext uri="{FF2B5EF4-FFF2-40B4-BE49-F238E27FC236}">
                  <a16:creationId xmlns:a16="http://schemas.microsoft.com/office/drawing/2014/main" id="{06D45EE4-681F-2042-B907-5B682988F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722397">
              <a:off x="1867787" y="4801130"/>
              <a:ext cx="1034308" cy="1018272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874B30CF-FF27-C043-9670-14F0BEEBA27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6983" y="4714522"/>
              <a:ext cx="588786" cy="588786"/>
            </a:xfrm>
            <a:prstGeom prst="rect">
              <a:avLst/>
            </a:prstGeom>
          </p:spPr>
        </p:pic>
        <p:pic>
          <p:nvPicPr>
            <p:cNvPr id="76" name="Picture 75" descr="A picture containing circuit&#10;&#10;Description automatically generated">
              <a:extLst>
                <a:ext uri="{FF2B5EF4-FFF2-40B4-BE49-F238E27FC236}">
                  <a16:creationId xmlns:a16="http://schemas.microsoft.com/office/drawing/2014/main" id="{8E09D499-4F1A-1B4C-A8C9-6DFE391083D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2211" y="4816712"/>
              <a:ext cx="1106065" cy="1113641"/>
            </a:xfrm>
            <a:prstGeom prst="rect">
              <a:avLst/>
            </a:prstGeom>
          </p:spPr>
        </p:pic>
      </p:grp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03C866F5-8B08-C642-8725-FB8FB5055AA3}"/>
              </a:ext>
            </a:extLst>
          </p:cNvPr>
          <p:cNvCxnSpPr>
            <a:cxnSpLocks/>
          </p:cNvCxnSpPr>
          <p:nvPr/>
        </p:nvCxnSpPr>
        <p:spPr>
          <a:xfrm>
            <a:off x="2159428" y="4274169"/>
            <a:ext cx="563241" cy="3712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609CD699-0D65-6E4B-B2A3-D39E42D70AEB}"/>
              </a:ext>
            </a:extLst>
          </p:cNvPr>
          <p:cNvCxnSpPr>
            <a:cxnSpLocks/>
          </p:cNvCxnSpPr>
          <p:nvPr/>
        </p:nvCxnSpPr>
        <p:spPr>
          <a:xfrm flipV="1">
            <a:off x="1810258" y="3294491"/>
            <a:ext cx="705962" cy="3539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F88CE90A-C003-2F41-B083-44E124118634}"/>
              </a:ext>
            </a:extLst>
          </p:cNvPr>
          <p:cNvCxnSpPr>
            <a:cxnSpLocks/>
          </p:cNvCxnSpPr>
          <p:nvPr/>
        </p:nvCxnSpPr>
        <p:spPr>
          <a:xfrm flipV="1">
            <a:off x="2187661" y="3659721"/>
            <a:ext cx="829872" cy="1648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6AAA52DC-6BB1-7B4D-8C09-C03E538A6B15}"/>
              </a:ext>
            </a:extLst>
          </p:cNvPr>
          <p:cNvCxnSpPr>
            <a:cxnSpLocks/>
          </p:cNvCxnSpPr>
          <p:nvPr/>
        </p:nvCxnSpPr>
        <p:spPr>
          <a:xfrm>
            <a:off x="2421199" y="4051170"/>
            <a:ext cx="6029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" name="Picture 80">
            <a:extLst>
              <a:ext uri="{FF2B5EF4-FFF2-40B4-BE49-F238E27FC236}">
                <a16:creationId xmlns:a16="http://schemas.microsoft.com/office/drawing/2014/main" id="{0AE4C5EA-8704-5E48-8351-40C901EA82B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0252" y="4378939"/>
            <a:ext cx="596304" cy="596304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CC1BF3C6-FAEA-8649-9C8B-C844085139FC}"/>
              </a:ext>
            </a:extLst>
          </p:cNvPr>
          <p:cNvGrpSpPr/>
          <p:nvPr/>
        </p:nvGrpSpPr>
        <p:grpSpPr>
          <a:xfrm>
            <a:off x="4650249" y="425782"/>
            <a:ext cx="4689101" cy="286577"/>
            <a:chOff x="5006921" y="182444"/>
            <a:chExt cx="4689101" cy="286577"/>
          </a:xfrm>
        </p:grpSpPr>
        <p:pic>
          <p:nvPicPr>
            <p:cNvPr id="52" name="Picture 2" descr="Four steps to computational thinking—click to enlarge">
              <a:extLst>
                <a:ext uri="{FF2B5EF4-FFF2-40B4-BE49-F238E27FC236}">
                  <a16:creationId xmlns:a16="http://schemas.microsoft.com/office/drawing/2014/main" id="{0548874D-CB21-6844-9FD4-0BBF960A6B7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006921" y="187812"/>
              <a:ext cx="4689101" cy="2710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F5017816-1C3E-7E4E-81FC-02F18E7F0040}"/>
                </a:ext>
              </a:extLst>
            </p:cNvPr>
            <p:cNvSpPr/>
            <p:nvPr/>
          </p:nvSpPr>
          <p:spPr>
            <a:xfrm>
              <a:off x="5365750" y="222250"/>
              <a:ext cx="542925" cy="209550"/>
            </a:xfrm>
            <a:prstGeom prst="rect">
              <a:avLst/>
            </a:prstGeom>
            <a:solidFill>
              <a:srgbClr val="FDB3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 dirty="0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AFC0B2A3-4715-9F49-AA43-5CB6B2E6C8D7}"/>
                </a:ext>
              </a:extLst>
            </p:cNvPr>
            <p:cNvSpPr/>
            <p:nvPr/>
          </p:nvSpPr>
          <p:spPr>
            <a:xfrm>
              <a:off x="6495069" y="212725"/>
              <a:ext cx="804256" cy="225856"/>
            </a:xfrm>
            <a:prstGeom prst="rect">
              <a:avLst/>
            </a:prstGeom>
            <a:solidFill>
              <a:srgbClr val="EB3C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5F34975E-E726-4E47-A4A3-5DD6554E9A91}"/>
                </a:ext>
              </a:extLst>
            </p:cNvPr>
            <p:cNvSpPr/>
            <p:nvPr/>
          </p:nvSpPr>
          <p:spPr>
            <a:xfrm>
              <a:off x="7634894" y="208718"/>
              <a:ext cx="804256" cy="225856"/>
            </a:xfrm>
            <a:prstGeom prst="rect">
              <a:avLst/>
            </a:prstGeom>
            <a:solidFill>
              <a:srgbClr val="C01F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7146E782-4CE5-0D47-BD62-907D145AE957}"/>
                </a:ext>
              </a:extLst>
            </p:cNvPr>
            <p:cNvSpPr/>
            <p:nvPr/>
          </p:nvSpPr>
          <p:spPr>
            <a:xfrm>
              <a:off x="8739094" y="211963"/>
              <a:ext cx="804256" cy="225856"/>
            </a:xfrm>
            <a:prstGeom prst="rect">
              <a:avLst/>
            </a:prstGeom>
            <a:solidFill>
              <a:srgbClr val="93C6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3123D29E-0BDA-E84E-A003-EB738446A21C}"/>
                </a:ext>
              </a:extLst>
            </p:cNvPr>
            <p:cNvSpPr txBox="1"/>
            <p:nvPr/>
          </p:nvSpPr>
          <p:spPr>
            <a:xfrm>
              <a:off x="5297625" y="192022"/>
              <a:ext cx="76450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1200" dirty="0">
                  <a:solidFill>
                    <a:schemeClr val="bg1"/>
                  </a:solidFill>
                </a:rPr>
                <a:t>Structure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9F4F6C9-8C93-724D-A7A9-90F617278C46}"/>
                </a:ext>
              </a:extLst>
            </p:cNvPr>
            <p:cNvSpPr txBox="1"/>
            <p:nvPr/>
          </p:nvSpPr>
          <p:spPr>
            <a:xfrm>
              <a:off x="6440546" y="188525"/>
              <a:ext cx="7491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1200" dirty="0">
                  <a:solidFill>
                    <a:schemeClr val="bg1"/>
                  </a:solidFill>
                </a:rPr>
                <a:t>Translate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B7EF713-43A0-C840-8443-6C8CEEE0B88E}"/>
                </a:ext>
              </a:extLst>
            </p:cNvPr>
            <p:cNvSpPr txBox="1"/>
            <p:nvPr/>
          </p:nvSpPr>
          <p:spPr>
            <a:xfrm>
              <a:off x="7578886" y="185026"/>
              <a:ext cx="6614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1200" dirty="0">
                  <a:solidFill>
                    <a:schemeClr val="bg1"/>
                  </a:solidFill>
                </a:rPr>
                <a:t>Process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11F66690-BD23-E548-A8B8-A700FA894F00}"/>
                </a:ext>
              </a:extLst>
            </p:cNvPr>
            <p:cNvSpPr txBox="1"/>
            <p:nvPr/>
          </p:nvSpPr>
          <p:spPr>
            <a:xfrm>
              <a:off x="8679927" y="182444"/>
              <a:ext cx="645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1200" dirty="0">
                  <a:solidFill>
                    <a:schemeClr val="bg1"/>
                  </a:solidFill>
                </a:rPr>
                <a:t>Control</a:t>
              </a:r>
            </a:p>
          </p:txBody>
        </p:sp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81D9DAEC-645A-BB49-811A-B2AE1BEE32F2}"/>
              </a:ext>
            </a:extLst>
          </p:cNvPr>
          <p:cNvSpPr/>
          <p:nvPr/>
        </p:nvSpPr>
        <p:spPr>
          <a:xfrm>
            <a:off x="6985628" y="425782"/>
            <a:ext cx="2389818" cy="283080"/>
          </a:xfrm>
          <a:prstGeom prst="rect">
            <a:avLst/>
          </a:prstGeom>
          <a:solidFill>
            <a:schemeClr val="bg1">
              <a:alpha val="6479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079CC30-C330-9E49-A1EE-F57F67931D0B}"/>
              </a:ext>
            </a:extLst>
          </p:cNvPr>
          <p:cNvSpPr/>
          <p:nvPr/>
        </p:nvSpPr>
        <p:spPr>
          <a:xfrm>
            <a:off x="4630776" y="1226736"/>
            <a:ext cx="4522140" cy="5247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"/>
            <a:r>
              <a:rPr lang="nl-NL" sz="1000" dirty="0">
                <a:solidFill>
                  <a:srgbClr val="A6A6A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</a:t>
            </a:r>
            <a:r>
              <a:rPr lang="nl-NL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set_color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(0,0,255)</a:t>
            </a:r>
            <a:endParaRPr lang="en-BE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525"/>
            <a:r>
              <a:rPr lang="nl-NL" sz="1000" dirty="0">
                <a:solidFill>
                  <a:srgbClr val="A6A6A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</a:t>
            </a:r>
            <a:r>
              <a:rPr lang="nl-NL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draw_text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(50,80,</a:t>
            </a:r>
            <a:r>
              <a:rPr lang="nl-NL" sz="1200" dirty="0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"HEAT CAR ALARM”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  <a:endParaRPr lang="en-BE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525"/>
            <a:r>
              <a:rPr lang="nl-NL" sz="1000" dirty="0">
                <a:solidFill>
                  <a:srgbClr val="A6A6A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</a:t>
            </a:r>
            <a:r>
              <a:rPr lang="nl-NL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set_color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(0,0,0)</a:t>
            </a:r>
            <a:endParaRPr lang="en-BE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525"/>
            <a:r>
              <a:rPr lang="nl-NL" sz="1000" dirty="0">
                <a:solidFill>
                  <a:srgbClr val="A6A6A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</a:t>
            </a:r>
            <a:r>
              <a:rPr lang="nl-NL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draw_text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(50,120,</a:t>
            </a:r>
            <a:r>
              <a:rPr lang="nl-NL" sz="1200" dirty="0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"Temperature in </a:t>
            </a:r>
            <a:r>
              <a:rPr lang="nl-NL" sz="1200" dirty="0" err="1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car</a:t>
            </a:r>
            <a:r>
              <a:rPr lang="nl-NL" sz="1200" dirty="0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= {}"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.format(t))</a:t>
            </a:r>
            <a:endParaRPr lang="en-BE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525"/>
            <a:endParaRPr lang="en-BE" sz="800" dirty="0">
              <a:solidFill>
                <a:srgbClr val="A6A6A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  <a:sym typeface="Symbol" pitchFamily="2" charset="2"/>
            </a:endParaRPr>
          </a:p>
          <a:p>
            <a:pPr marL="9525"/>
            <a:r>
              <a:rPr lang="nl-NL" sz="1000" dirty="0">
                <a:solidFill>
                  <a:srgbClr val="A6A6A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</a:t>
            </a:r>
            <a:r>
              <a:rPr lang="nl-NL" sz="1200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if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m </a:t>
            </a:r>
            <a:r>
              <a:rPr lang="nl-NL" sz="1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&gt;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100:</a:t>
            </a:r>
            <a:endParaRPr lang="en-BE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525"/>
            <a:r>
              <a:rPr lang="nl-NL" sz="1000" dirty="0">
                <a:solidFill>
                  <a:srgbClr val="A6A6A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</a:t>
            </a:r>
            <a:r>
              <a:rPr lang="nl-NL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draw_text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(50,100,</a:t>
            </a:r>
            <a:r>
              <a:rPr lang="nl-NL" sz="1200" dirty="0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"Baby </a:t>
            </a:r>
            <a:r>
              <a:rPr lang="nl-NL" sz="1200" dirty="0" err="1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not</a:t>
            </a:r>
            <a:r>
              <a:rPr lang="nl-NL" sz="1200" dirty="0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in </a:t>
            </a:r>
            <a:r>
              <a:rPr lang="nl-NL" sz="1200" dirty="0" err="1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car</a:t>
            </a:r>
            <a:r>
              <a:rPr lang="nl-NL" sz="1200" dirty="0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"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  <a:endParaRPr lang="en-BE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525"/>
            <a:r>
              <a:rPr lang="nl-NL" sz="1000" dirty="0">
                <a:solidFill>
                  <a:srgbClr val="A6A6A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</a:t>
            </a:r>
            <a:r>
              <a:rPr lang="nl-NL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set_color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(0,100,0)</a:t>
            </a:r>
            <a:endParaRPr lang="en-BE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525"/>
            <a:r>
              <a:rPr lang="nl-NL" sz="1000" dirty="0">
                <a:solidFill>
                  <a:srgbClr val="A6A6A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</a:t>
            </a:r>
            <a:r>
              <a:rPr lang="nl-NL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draw_text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(50,140,</a:t>
            </a:r>
            <a:r>
              <a:rPr lang="nl-NL" sz="1200" dirty="0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"No </a:t>
            </a:r>
            <a:r>
              <a:rPr lang="nl-NL" sz="1200" dirty="0" err="1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problems</a:t>
            </a:r>
            <a:r>
              <a:rPr lang="nl-NL" sz="1200" dirty="0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detected"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  <a:endParaRPr lang="en-BE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525"/>
            <a:endParaRPr lang="en-BE" sz="800" dirty="0">
              <a:solidFill>
                <a:srgbClr val="A6A6A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  <a:sym typeface="Symbol" pitchFamily="2" charset="2"/>
            </a:endParaRPr>
          </a:p>
          <a:p>
            <a:pPr marL="9525"/>
            <a:r>
              <a:rPr lang="nl-NL" sz="1000" dirty="0">
                <a:solidFill>
                  <a:srgbClr val="A6A6A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</a:t>
            </a:r>
            <a:r>
              <a:rPr lang="nl-NL" sz="1200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else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  <a:endParaRPr lang="en-BE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525"/>
            <a:r>
              <a:rPr lang="nl-NL" sz="1000" dirty="0">
                <a:solidFill>
                  <a:srgbClr val="A6A6A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</a:t>
            </a:r>
            <a:r>
              <a:rPr lang="nl-NL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draw_text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(50,100,</a:t>
            </a:r>
            <a:r>
              <a:rPr lang="nl-NL" sz="1200" dirty="0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"Baby in </a:t>
            </a:r>
            <a:r>
              <a:rPr lang="nl-NL" sz="1200" dirty="0" err="1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car</a:t>
            </a:r>
            <a:r>
              <a:rPr lang="nl-NL" sz="1200" dirty="0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"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  <a:endParaRPr lang="en-BE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525"/>
            <a:endParaRPr lang="en-BE" sz="800" dirty="0">
              <a:solidFill>
                <a:srgbClr val="A6A6A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  <a:sym typeface="Symbol" pitchFamily="2" charset="2"/>
            </a:endParaRPr>
          </a:p>
          <a:p>
            <a:pPr marL="9525"/>
            <a:r>
              <a:rPr lang="nl-NL" sz="1000" dirty="0">
                <a:solidFill>
                  <a:srgbClr val="A6A6A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</a:t>
            </a:r>
            <a:r>
              <a:rPr lang="nl-NL" sz="1200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if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t </a:t>
            </a:r>
            <a:r>
              <a:rPr lang="nl-NL" sz="1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&gt;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30:</a:t>
            </a:r>
            <a:endParaRPr lang="en-BE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525"/>
            <a:r>
              <a:rPr lang="nl-NL" sz="1000" dirty="0">
                <a:solidFill>
                  <a:srgbClr val="A6A6A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</a:t>
            </a:r>
            <a:r>
              <a:rPr lang="nl-NL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set_color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(255,0,0)</a:t>
            </a:r>
            <a:endParaRPr lang="en-BE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525"/>
            <a:r>
              <a:rPr lang="nl-NL" sz="1000" dirty="0">
                <a:solidFill>
                  <a:srgbClr val="A6A6A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</a:t>
            </a:r>
            <a:r>
              <a:rPr lang="nl-NL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draw_text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(50,140,</a:t>
            </a:r>
            <a:r>
              <a:rPr lang="nl-NL" sz="1200" dirty="0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"Baby in </a:t>
            </a:r>
            <a:r>
              <a:rPr lang="nl-NL" sz="1200" dirty="0" err="1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heath</a:t>
            </a:r>
            <a:r>
              <a:rPr lang="nl-NL" sz="1200" dirty="0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nl-NL" sz="1200" dirty="0" err="1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distress</a:t>
            </a:r>
            <a:r>
              <a:rPr lang="nl-NL" sz="1200" dirty="0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"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  <a:endParaRPr lang="en-BE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525"/>
            <a:r>
              <a:rPr lang="nl-NL" sz="1000" dirty="0">
                <a:solidFill>
                  <a:srgbClr val="A6A6A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</a:t>
            </a:r>
            <a:r>
              <a:rPr lang="nl-NL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flash.blink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(10,1)</a:t>
            </a:r>
            <a:endParaRPr lang="en-BE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525"/>
            <a:r>
              <a:rPr lang="nl-NL" sz="1000" dirty="0">
                <a:solidFill>
                  <a:srgbClr val="A6A6A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</a:t>
            </a:r>
            <a:r>
              <a:rPr lang="nl-NL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sound.tone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(440,1)</a:t>
            </a:r>
            <a:endParaRPr lang="en-BE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525"/>
            <a:r>
              <a:rPr lang="nl-NL" sz="1000" dirty="0">
                <a:solidFill>
                  <a:srgbClr val="A6A6A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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sleep(0.5)</a:t>
            </a:r>
            <a:endParaRPr lang="en-BE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525"/>
            <a:r>
              <a:rPr lang="nl-NL" sz="1000" dirty="0">
                <a:solidFill>
                  <a:srgbClr val="A6A6A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</a:t>
            </a:r>
            <a:r>
              <a:rPr lang="nl-NL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sound.tone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(880,0.5)</a:t>
            </a:r>
            <a:endParaRPr lang="en-BE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525"/>
            <a:r>
              <a:rPr lang="nl-NL" sz="1000" dirty="0">
                <a:solidFill>
                  <a:srgbClr val="A6A6A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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sleep(0.5)</a:t>
            </a:r>
            <a:endParaRPr lang="en-BE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525"/>
            <a:endParaRPr lang="en-BE" sz="800" dirty="0">
              <a:solidFill>
                <a:srgbClr val="A6A6A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  <a:sym typeface="Symbol" pitchFamily="2" charset="2"/>
            </a:endParaRPr>
          </a:p>
          <a:p>
            <a:pPr marL="9525"/>
            <a:r>
              <a:rPr lang="nl-NL" sz="1000" dirty="0">
                <a:solidFill>
                  <a:srgbClr val="A6A6A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</a:t>
            </a:r>
            <a:r>
              <a:rPr lang="nl-NL" sz="1200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else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  <a:endParaRPr lang="en-BE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525"/>
            <a:r>
              <a:rPr lang="nl-NL" sz="1000" dirty="0">
                <a:solidFill>
                  <a:srgbClr val="A6A6A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</a:t>
            </a:r>
            <a:r>
              <a:rPr lang="nl-NL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set_color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(0,100,0)</a:t>
            </a:r>
            <a:endParaRPr lang="en-BE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525"/>
            <a:r>
              <a:rPr lang="nl-NL" sz="1000" dirty="0">
                <a:solidFill>
                  <a:srgbClr val="A6A6A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</a:t>
            </a:r>
            <a:r>
              <a:rPr lang="nl-NL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draw_text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(50,140,</a:t>
            </a:r>
            <a:r>
              <a:rPr lang="nl-NL" sz="1200" dirty="0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"No </a:t>
            </a:r>
            <a:r>
              <a:rPr lang="nl-NL" sz="1200" dirty="0" err="1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problems</a:t>
            </a:r>
            <a:r>
              <a:rPr lang="nl-NL" sz="1200" dirty="0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detected"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  <a:endParaRPr lang="en-BE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525"/>
            <a:endParaRPr lang="en-BE" sz="800" dirty="0">
              <a:solidFill>
                <a:srgbClr val="A6A6A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  <a:sym typeface="Symbol" pitchFamily="2" charset="2"/>
            </a:endParaRPr>
          </a:p>
          <a:p>
            <a:pPr marL="9525"/>
            <a:r>
              <a:rPr lang="nl-NL" sz="1000" dirty="0">
                <a:solidFill>
                  <a:srgbClr val="A6A6A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</a:t>
            </a:r>
            <a:r>
              <a:rPr lang="nl-NL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paint_buffer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()</a:t>
            </a:r>
            <a:endParaRPr lang="en-BE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525"/>
            <a:r>
              <a:rPr lang="nl-NL" sz="1000" dirty="0">
                <a:solidFill>
                  <a:srgbClr val="A6A6A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sleep(1)</a:t>
            </a:r>
            <a:endParaRPr lang="en-BE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en-BE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194B2B74-727C-7546-9ED5-A3DD60652ECF}"/>
              </a:ext>
            </a:extLst>
          </p:cNvPr>
          <p:cNvSpPr/>
          <p:nvPr/>
        </p:nvSpPr>
        <p:spPr>
          <a:xfrm>
            <a:off x="509784" y="4818745"/>
            <a:ext cx="3217369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"/>
            <a:r>
              <a:rPr lang="nl-NL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use_buffer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()</a:t>
            </a:r>
            <a:endParaRPr lang="en-BE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525"/>
            <a:endParaRPr lang="en-BE" sz="5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525"/>
            <a:r>
              <a:rPr lang="nl-NL" sz="1200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while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nl-NL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get_key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() </a:t>
            </a:r>
            <a:r>
              <a:rPr lang="nl-NL" sz="1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!=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nl-NL" sz="1200" dirty="0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"</a:t>
            </a:r>
            <a:r>
              <a:rPr lang="nl-NL" sz="1200" dirty="0" err="1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esc</a:t>
            </a:r>
            <a:r>
              <a:rPr lang="nl-NL" sz="1200" dirty="0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"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  <a:endParaRPr lang="en-BE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525"/>
            <a:r>
              <a:rPr lang="nl-NL" sz="1000" dirty="0">
                <a:solidFill>
                  <a:srgbClr val="A6A6A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</a:t>
            </a:r>
            <a:r>
              <a:rPr lang="nl-NL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clear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()</a:t>
            </a:r>
            <a:endParaRPr lang="en-BE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525"/>
            <a:r>
              <a:rPr lang="nl-NL" sz="1000" dirty="0">
                <a:solidFill>
                  <a:srgbClr val="A6A6A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</a:t>
            </a:r>
            <a:r>
              <a:rPr lang="nl-NL" sz="1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=</a:t>
            </a:r>
            <a:r>
              <a:rPr lang="nl-NL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round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</a:t>
            </a:r>
            <a:r>
              <a:rPr lang="nl-NL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temp.measurement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(),2)</a:t>
            </a:r>
            <a:endParaRPr lang="en-BE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525"/>
            <a:r>
              <a:rPr lang="nl-NL" sz="1000" dirty="0">
                <a:solidFill>
                  <a:srgbClr val="A6A6A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</a:t>
            </a:r>
            <a:r>
              <a:rPr lang="nl-NL" sz="1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=</a:t>
            </a:r>
            <a:r>
              <a:rPr lang="nl-NL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mag.measurement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()</a:t>
            </a:r>
            <a:endParaRPr lang="en-BE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42E6FBA3-EC12-AA45-A3B9-0EE81C6DE7C2}"/>
              </a:ext>
            </a:extLst>
          </p:cNvPr>
          <p:cNvCxnSpPr>
            <a:cxnSpLocks/>
          </p:cNvCxnSpPr>
          <p:nvPr/>
        </p:nvCxnSpPr>
        <p:spPr>
          <a:xfrm>
            <a:off x="7864016" y="2422381"/>
            <a:ext cx="1658675" cy="0"/>
          </a:xfrm>
          <a:prstGeom prst="line">
            <a:avLst/>
          </a:prstGeom>
          <a:ln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9F7C72D9-1D8B-F44C-8300-4ABF59F3FF1D}"/>
              </a:ext>
            </a:extLst>
          </p:cNvPr>
          <p:cNvSpPr/>
          <p:nvPr/>
        </p:nvSpPr>
        <p:spPr>
          <a:xfrm>
            <a:off x="4553527" y="2988063"/>
            <a:ext cx="4969164" cy="3154119"/>
          </a:xfrm>
          <a:prstGeom prst="rect">
            <a:avLst/>
          </a:prstGeom>
          <a:solidFill>
            <a:schemeClr val="bg1">
              <a:alpha val="8029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A0799ACB-3C2B-324B-8318-BA8B05FF4288}"/>
              </a:ext>
            </a:extLst>
          </p:cNvPr>
          <p:cNvGrpSpPr/>
          <p:nvPr/>
        </p:nvGrpSpPr>
        <p:grpSpPr>
          <a:xfrm>
            <a:off x="9817078" y="1201760"/>
            <a:ext cx="1935686" cy="1451765"/>
            <a:chOff x="9817078" y="1201760"/>
            <a:chExt cx="1935686" cy="1451765"/>
          </a:xfrm>
        </p:grpSpPr>
        <p:pic>
          <p:nvPicPr>
            <p:cNvPr id="98" name="Picture 97" descr="Graphical user interface, text, application&#10;&#10;Description automatically generated">
              <a:extLst>
                <a:ext uri="{FF2B5EF4-FFF2-40B4-BE49-F238E27FC236}">
                  <a16:creationId xmlns:a16="http://schemas.microsoft.com/office/drawing/2014/main" id="{5F2984FE-3236-304C-90D3-17E56C2B69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17078" y="1201760"/>
              <a:ext cx="1935686" cy="1451765"/>
            </a:xfrm>
            <a:prstGeom prst="rect">
              <a:avLst/>
            </a:prstGeom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0409D6CE-A34A-8C46-B118-B31BAACEE5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981618" y="1535634"/>
              <a:ext cx="1319249" cy="843150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7345444-AA79-254D-9D6B-C8F7C0146E3F}"/>
              </a:ext>
            </a:extLst>
          </p:cNvPr>
          <p:cNvGrpSpPr/>
          <p:nvPr/>
        </p:nvGrpSpPr>
        <p:grpSpPr>
          <a:xfrm>
            <a:off x="424351" y="1300378"/>
            <a:ext cx="1607812" cy="1078405"/>
            <a:chOff x="2105016" y="1027056"/>
            <a:chExt cx="2714836" cy="1641940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4672C1BA-7696-3B48-B0AD-82E59B0E74B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113560" y="1027056"/>
              <a:ext cx="2566598" cy="1359327"/>
              <a:chOff x="3708183" y="4172388"/>
              <a:chExt cx="1987366" cy="1052550"/>
            </a:xfrm>
          </p:grpSpPr>
          <p:pic>
            <p:nvPicPr>
              <p:cNvPr id="44" name="Picture 2" descr="Baby Pointing Finger High Res Stock Images | Shutterstock">
                <a:extLst>
                  <a:ext uri="{FF2B5EF4-FFF2-40B4-BE49-F238E27FC236}">
                    <a16:creationId xmlns:a16="http://schemas.microsoft.com/office/drawing/2014/main" id="{E817053C-BB02-9144-9928-76556C685D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708183" y="4172388"/>
                <a:ext cx="1016741" cy="1038020"/>
              </a:xfrm>
              <a:prstGeom prst="rect">
                <a:avLst/>
              </a:prstGeom>
              <a:noFill/>
              <a:effectLst>
                <a:softEdge rad="508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10761B96-822E-1249-A049-5FC06859C7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577787" y="4231070"/>
                <a:ext cx="1117762" cy="993868"/>
              </a:xfrm>
              <a:prstGeom prst="rect">
                <a:avLst/>
              </a:prstGeom>
            </p:spPr>
          </p:pic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E59974A-BDE2-1848-9AE1-472EB293B00C}"/>
                </a:ext>
              </a:extLst>
            </p:cNvPr>
            <p:cNvSpPr txBox="1"/>
            <p:nvPr/>
          </p:nvSpPr>
          <p:spPr>
            <a:xfrm>
              <a:off x="2105016" y="2247248"/>
              <a:ext cx="2714836" cy="421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Don’t let us in the car!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48779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E52058E-2A09-9949-85C2-2C9FB71ADEA0}"/>
              </a:ext>
            </a:extLst>
          </p:cNvPr>
          <p:cNvSpPr/>
          <p:nvPr/>
        </p:nvSpPr>
        <p:spPr>
          <a:xfrm>
            <a:off x="19" y="6321431"/>
            <a:ext cx="11747500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AAAA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63" dirty="0">
              <a:solidFill>
                <a:srgbClr val="FFFFFF"/>
              </a:solidFill>
            </a:endParaRPr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62C61892-98BB-C74F-AE6B-015AB2D843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1467" y="6219804"/>
            <a:ext cx="2930806" cy="671941"/>
          </a:xfrm>
          <a:prstGeom prst="rect">
            <a:avLst/>
          </a:prstGeom>
        </p:spPr>
      </p:pic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2FEFC1B-D18D-5740-B74B-233CA864B4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773" y="6394444"/>
            <a:ext cx="2061348" cy="344194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11F15C5F-CF52-124A-A8D7-136C8455030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033716">
            <a:off x="2282280" y="2963776"/>
            <a:ext cx="681182" cy="384074"/>
          </a:xfrm>
          <a:prstGeom prst="rect">
            <a:avLst/>
          </a:prstGeom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CC9AF17A-AA47-F44B-9886-E1F3E84E00BE}"/>
              </a:ext>
            </a:extLst>
          </p:cNvPr>
          <p:cNvSpPr/>
          <p:nvPr/>
        </p:nvSpPr>
        <p:spPr>
          <a:xfrm>
            <a:off x="424351" y="3086277"/>
            <a:ext cx="199684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450"/>
            <a:r>
              <a:rPr lang="nl-NL" sz="1200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from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nl-NL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ti_hub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nl-NL" sz="12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import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nl-NL" sz="1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*</a:t>
            </a:r>
            <a:endParaRPr lang="en-BE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4450"/>
            <a:r>
              <a:rPr lang="nl-NL" sz="1200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from</a:t>
            </a:r>
            <a:r>
              <a:rPr lang="nl-NL" sz="12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nl-NL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ti_draw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nl-NL" sz="12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import </a:t>
            </a:r>
            <a:r>
              <a:rPr lang="nl-NL" sz="1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*</a:t>
            </a:r>
            <a:endParaRPr lang="en-BE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4450"/>
            <a:endParaRPr lang="en-BE" sz="5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4450"/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flash</a:t>
            </a:r>
            <a:r>
              <a:rPr lang="nl-NL" sz="1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=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led(</a:t>
            </a:r>
            <a:r>
              <a:rPr lang="nl-NL" sz="1200" dirty="0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"BB1"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  <a:endParaRPr lang="en-BE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4450"/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sound</a:t>
            </a:r>
            <a:r>
              <a:rPr lang="nl-NL" sz="1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=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speaker(</a:t>
            </a:r>
            <a:r>
              <a:rPr lang="nl-NL" sz="1200" dirty="0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"BB 2"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  <a:endParaRPr lang="en-BE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4450"/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temp</a:t>
            </a:r>
            <a:r>
              <a:rPr lang="nl-NL" sz="1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=</a:t>
            </a:r>
            <a:r>
              <a:rPr lang="nl-NL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temperature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</a:t>
            </a:r>
            <a:r>
              <a:rPr lang="nl-NL" sz="1200" dirty="0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"IN 1"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  <a:endParaRPr lang="en-BE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4450"/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mag</a:t>
            </a:r>
            <a:r>
              <a:rPr lang="nl-NL" sz="1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=</a:t>
            </a:r>
            <a:r>
              <a:rPr lang="nl-NL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magnetic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</a:t>
            </a:r>
            <a:r>
              <a:rPr lang="nl-NL" sz="1200" dirty="0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"IN 3"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  <a:endParaRPr lang="en-BE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4AAC111-0C29-2E48-830D-2606E0005B8F}"/>
              </a:ext>
            </a:extLst>
          </p:cNvPr>
          <p:cNvSpPr txBox="1"/>
          <p:nvPr/>
        </p:nvSpPr>
        <p:spPr>
          <a:xfrm>
            <a:off x="304402" y="306200"/>
            <a:ext cx="342786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dirty="0">
                <a:solidFill>
                  <a:srgbClr val="C00000"/>
                </a:solidFill>
              </a:rPr>
              <a:t>Physical Computing …</a:t>
            </a:r>
          </a:p>
          <a:p>
            <a:r>
              <a:rPr lang="en-GB" sz="2400" b="1" i="1" dirty="0">
                <a:solidFill>
                  <a:srgbClr val="C00000"/>
                </a:solidFill>
              </a:rPr>
              <a:t>Heat Car Alarm</a:t>
            </a:r>
            <a:endParaRPr lang="en-BE" sz="2400" b="1" i="1" dirty="0">
              <a:solidFill>
                <a:srgbClr val="C00000"/>
              </a:solidFill>
            </a:endParaRP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7C8CEE29-1AB4-7E44-B12F-6CF152F4F52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6107" y="3698911"/>
            <a:ext cx="780069" cy="704518"/>
          </a:xfrm>
          <a:prstGeom prst="rect">
            <a:avLst/>
          </a:prstGeom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FE597B0F-4BEF-CE45-89E8-73B443987129}"/>
              </a:ext>
            </a:extLst>
          </p:cNvPr>
          <p:cNvGrpSpPr>
            <a:grpSpLocks noChangeAspect="1"/>
          </p:cNvGrpSpPr>
          <p:nvPr/>
        </p:nvGrpSpPr>
        <p:grpSpPr>
          <a:xfrm>
            <a:off x="2978769" y="2994875"/>
            <a:ext cx="1231367" cy="822654"/>
            <a:chOff x="1082211" y="4714522"/>
            <a:chExt cx="1819884" cy="1215831"/>
          </a:xfrm>
        </p:grpSpPr>
        <p:pic>
          <p:nvPicPr>
            <p:cNvPr id="74" name="Picture 73" descr="A close up of a piece of paper&#10;&#10;Description automatically generated">
              <a:extLst>
                <a:ext uri="{FF2B5EF4-FFF2-40B4-BE49-F238E27FC236}">
                  <a16:creationId xmlns:a16="http://schemas.microsoft.com/office/drawing/2014/main" id="{06D45EE4-681F-2042-B907-5B682988F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722397">
              <a:off x="1867787" y="4801130"/>
              <a:ext cx="1034308" cy="1018272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874B30CF-FF27-C043-9670-14F0BEEBA27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6983" y="4714522"/>
              <a:ext cx="588786" cy="588786"/>
            </a:xfrm>
            <a:prstGeom prst="rect">
              <a:avLst/>
            </a:prstGeom>
          </p:spPr>
        </p:pic>
        <p:pic>
          <p:nvPicPr>
            <p:cNvPr id="76" name="Picture 75" descr="A picture containing circuit&#10;&#10;Description automatically generated">
              <a:extLst>
                <a:ext uri="{FF2B5EF4-FFF2-40B4-BE49-F238E27FC236}">
                  <a16:creationId xmlns:a16="http://schemas.microsoft.com/office/drawing/2014/main" id="{8E09D499-4F1A-1B4C-A8C9-6DFE391083D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2211" y="4816712"/>
              <a:ext cx="1106065" cy="1113641"/>
            </a:xfrm>
            <a:prstGeom prst="rect">
              <a:avLst/>
            </a:prstGeom>
          </p:spPr>
        </p:pic>
      </p:grp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03C866F5-8B08-C642-8725-FB8FB5055AA3}"/>
              </a:ext>
            </a:extLst>
          </p:cNvPr>
          <p:cNvCxnSpPr>
            <a:cxnSpLocks/>
          </p:cNvCxnSpPr>
          <p:nvPr/>
        </p:nvCxnSpPr>
        <p:spPr>
          <a:xfrm>
            <a:off x="2159428" y="4274169"/>
            <a:ext cx="563241" cy="3712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609CD699-0D65-6E4B-B2A3-D39E42D70AEB}"/>
              </a:ext>
            </a:extLst>
          </p:cNvPr>
          <p:cNvCxnSpPr>
            <a:cxnSpLocks/>
          </p:cNvCxnSpPr>
          <p:nvPr/>
        </p:nvCxnSpPr>
        <p:spPr>
          <a:xfrm flipV="1">
            <a:off x="1810258" y="3294491"/>
            <a:ext cx="705962" cy="3539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F88CE90A-C003-2F41-B083-44E124118634}"/>
              </a:ext>
            </a:extLst>
          </p:cNvPr>
          <p:cNvCxnSpPr>
            <a:cxnSpLocks/>
          </p:cNvCxnSpPr>
          <p:nvPr/>
        </p:nvCxnSpPr>
        <p:spPr>
          <a:xfrm flipV="1">
            <a:off x="2187661" y="3659721"/>
            <a:ext cx="829872" cy="1648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6AAA52DC-6BB1-7B4D-8C09-C03E538A6B15}"/>
              </a:ext>
            </a:extLst>
          </p:cNvPr>
          <p:cNvCxnSpPr>
            <a:cxnSpLocks/>
          </p:cNvCxnSpPr>
          <p:nvPr/>
        </p:nvCxnSpPr>
        <p:spPr>
          <a:xfrm>
            <a:off x="2421199" y="4051170"/>
            <a:ext cx="6029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" name="Picture 80">
            <a:extLst>
              <a:ext uri="{FF2B5EF4-FFF2-40B4-BE49-F238E27FC236}">
                <a16:creationId xmlns:a16="http://schemas.microsoft.com/office/drawing/2014/main" id="{0AE4C5EA-8704-5E48-8351-40C901EA82B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0252" y="4378939"/>
            <a:ext cx="596304" cy="596304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CC1BF3C6-FAEA-8649-9C8B-C844085139FC}"/>
              </a:ext>
            </a:extLst>
          </p:cNvPr>
          <p:cNvGrpSpPr/>
          <p:nvPr/>
        </p:nvGrpSpPr>
        <p:grpSpPr>
          <a:xfrm>
            <a:off x="4650249" y="425782"/>
            <a:ext cx="4689101" cy="286577"/>
            <a:chOff x="5006921" y="182444"/>
            <a:chExt cx="4689101" cy="286577"/>
          </a:xfrm>
        </p:grpSpPr>
        <p:pic>
          <p:nvPicPr>
            <p:cNvPr id="52" name="Picture 2" descr="Four steps to computational thinking—click to enlarge">
              <a:extLst>
                <a:ext uri="{FF2B5EF4-FFF2-40B4-BE49-F238E27FC236}">
                  <a16:creationId xmlns:a16="http://schemas.microsoft.com/office/drawing/2014/main" id="{0548874D-CB21-6844-9FD4-0BBF960A6B7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006921" y="187812"/>
              <a:ext cx="4689101" cy="2710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F5017816-1C3E-7E4E-81FC-02F18E7F0040}"/>
                </a:ext>
              </a:extLst>
            </p:cNvPr>
            <p:cNvSpPr/>
            <p:nvPr/>
          </p:nvSpPr>
          <p:spPr>
            <a:xfrm>
              <a:off x="5365750" y="222250"/>
              <a:ext cx="542925" cy="209550"/>
            </a:xfrm>
            <a:prstGeom prst="rect">
              <a:avLst/>
            </a:prstGeom>
            <a:solidFill>
              <a:srgbClr val="FDB3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 dirty="0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AFC0B2A3-4715-9F49-AA43-5CB6B2E6C8D7}"/>
                </a:ext>
              </a:extLst>
            </p:cNvPr>
            <p:cNvSpPr/>
            <p:nvPr/>
          </p:nvSpPr>
          <p:spPr>
            <a:xfrm>
              <a:off x="6495069" y="212725"/>
              <a:ext cx="804256" cy="225856"/>
            </a:xfrm>
            <a:prstGeom prst="rect">
              <a:avLst/>
            </a:prstGeom>
            <a:solidFill>
              <a:srgbClr val="EB3C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5F34975E-E726-4E47-A4A3-5DD6554E9A91}"/>
                </a:ext>
              </a:extLst>
            </p:cNvPr>
            <p:cNvSpPr/>
            <p:nvPr/>
          </p:nvSpPr>
          <p:spPr>
            <a:xfrm>
              <a:off x="7634894" y="208718"/>
              <a:ext cx="804256" cy="225856"/>
            </a:xfrm>
            <a:prstGeom prst="rect">
              <a:avLst/>
            </a:prstGeom>
            <a:solidFill>
              <a:srgbClr val="C01F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7146E782-4CE5-0D47-BD62-907D145AE957}"/>
                </a:ext>
              </a:extLst>
            </p:cNvPr>
            <p:cNvSpPr/>
            <p:nvPr/>
          </p:nvSpPr>
          <p:spPr>
            <a:xfrm>
              <a:off x="8739094" y="211963"/>
              <a:ext cx="804256" cy="225856"/>
            </a:xfrm>
            <a:prstGeom prst="rect">
              <a:avLst/>
            </a:prstGeom>
            <a:solidFill>
              <a:srgbClr val="93C6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3123D29E-0BDA-E84E-A003-EB738446A21C}"/>
                </a:ext>
              </a:extLst>
            </p:cNvPr>
            <p:cNvSpPr txBox="1"/>
            <p:nvPr/>
          </p:nvSpPr>
          <p:spPr>
            <a:xfrm>
              <a:off x="5297625" y="192022"/>
              <a:ext cx="76450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1200" dirty="0">
                  <a:solidFill>
                    <a:schemeClr val="bg1"/>
                  </a:solidFill>
                </a:rPr>
                <a:t>Structure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9F4F6C9-8C93-724D-A7A9-90F617278C46}"/>
                </a:ext>
              </a:extLst>
            </p:cNvPr>
            <p:cNvSpPr txBox="1"/>
            <p:nvPr/>
          </p:nvSpPr>
          <p:spPr>
            <a:xfrm>
              <a:off x="6440546" y="188525"/>
              <a:ext cx="7491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1200" dirty="0">
                  <a:solidFill>
                    <a:schemeClr val="bg1"/>
                  </a:solidFill>
                </a:rPr>
                <a:t>Translate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B7EF713-43A0-C840-8443-6C8CEEE0B88E}"/>
                </a:ext>
              </a:extLst>
            </p:cNvPr>
            <p:cNvSpPr txBox="1"/>
            <p:nvPr/>
          </p:nvSpPr>
          <p:spPr>
            <a:xfrm>
              <a:off x="7578886" y="185026"/>
              <a:ext cx="6614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1200" dirty="0">
                  <a:solidFill>
                    <a:schemeClr val="bg1"/>
                  </a:solidFill>
                </a:rPr>
                <a:t>Process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11F66690-BD23-E548-A8B8-A700FA894F00}"/>
                </a:ext>
              </a:extLst>
            </p:cNvPr>
            <p:cNvSpPr txBox="1"/>
            <p:nvPr/>
          </p:nvSpPr>
          <p:spPr>
            <a:xfrm>
              <a:off x="8679927" y="182444"/>
              <a:ext cx="645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1200" dirty="0">
                  <a:solidFill>
                    <a:schemeClr val="bg1"/>
                  </a:solidFill>
                </a:rPr>
                <a:t>Control</a:t>
              </a:r>
            </a:p>
          </p:txBody>
        </p:sp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81D9DAEC-645A-BB49-811A-B2AE1BEE32F2}"/>
              </a:ext>
            </a:extLst>
          </p:cNvPr>
          <p:cNvSpPr/>
          <p:nvPr/>
        </p:nvSpPr>
        <p:spPr>
          <a:xfrm>
            <a:off x="6985628" y="425782"/>
            <a:ext cx="2389818" cy="283080"/>
          </a:xfrm>
          <a:prstGeom prst="rect">
            <a:avLst/>
          </a:prstGeom>
          <a:solidFill>
            <a:schemeClr val="bg1">
              <a:alpha val="6479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079CC30-C330-9E49-A1EE-F57F67931D0B}"/>
              </a:ext>
            </a:extLst>
          </p:cNvPr>
          <p:cNvSpPr/>
          <p:nvPr/>
        </p:nvSpPr>
        <p:spPr>
          <a:xfrm>
            <a:off x="4630776" y="1226736"/>
            <a:ext cx="4522140" cy="5247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"/>
            <a:r>
              <a:rPr lang="nl-NL" sz="1000" dirty="0">
                <a:solidFill>
                  <a:srgbClr val="A6A6A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</a:t>
            </a:r>
            <a:r>
              <a:rPr lang="nl-NL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set_color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(0,0,255)</a:t>
            </a:r>
            <a:endParaRPr lang="en-BE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525"/>
            <a:r>
              <a:rPr lang="nl-NL" sz="1000" dirty="0">
                <a:solidFill>
                  <a:srgbClr val="A6A6A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</a:t>
            </a:r>
            <a:r>
              <a:rPr lang="nl-NL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draw_text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(50,80,</a:t>
            </a:r>
            <a:r>
              <a:rPr lang="nl-NL" sz="1200" dirty="0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"HEAT CAR ALARM"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  <a:endParaRPr lang="en-BE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525"/>
            <a:r>
              <a:rPr lang="nl-NL" sz="1000" dirty="0">
                <a:solidFill>
                  <a:srgbClr val="A6A6A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</a:t>
            </a:r>
            <a:r>
              <a:rPr lang="nl-NL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set_color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(0,0,0)</a:t>
            </a:r>
            <a:endParaRPr lang="en-BE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525"/>
            <a:r>
              <a:rPr lang="nl-NL" sz="1000" dirty="0">
                <a:solidFill>
                  <a:srgbClr val="A6A6A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</a:t>
            </a:r>
            <a:r>
              <a:rPr lang="nl-NL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draw_text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(50,120,</a:t>
            </a:r>
            <a:r>
              <a:rPr lang="nl-NL" sz="1200" dirty="0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"Temperature in </a:t>
            </a:r>
            <a:r>
              <a:rPr lang="nl-NL" sz="1200" dirty="0" err="1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car</a:t>
            </a:r>
            <a:r>
              <a:rPr lang="nl-NL" sz="1200" dirty="0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= {}"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.format(t))</a:t>
            </a:r>
            <a:endParaRPr lang="en-BE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525"/>
            <a:endParaRPr lang="en-BE" sz="800" dirty="0">
              <a:solidFill>
                <a:srgbClr val="A6A6A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  <a:sym typeface="Symbol" pitchFamily="2" charset="2"/>
            </a:endParaRPr>
          </a:p>
          <a:p>
            <a:pPr marL="9525"/>
            <a:r>
              <a:rPr lang="nl-NL" sz="1000" dirty="0">
                <a:solidFill>
                  <a:srgbClr val="A6A6A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</a:t>
            </a:r>
            <a:r>
              <a:rPr lang="nl-NL" sz="1200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if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m </a:t>
            </a:r>
            <a:r>
              <a:rPr lang="nl-NL" sz="1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&gt;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100:</a:t>
            </a:r>
            <a:endParaRPr lang="en-BE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525"/>
            <a:r>
              <a:rPr lang="nl-NL" sz="1000" dirty="0">
                <a:solidFill>
                  <a:srgbClr val="A6A6A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</a:t>
            </a:r>
            <a:r>
              <a:rPr lang="nl-NL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draw_text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(50,100,</a:t>
            </a:r>
            <a:r>
              <a:rPr lang="nl-NL" sz="1200" dirty="0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"Baby </a:t>
            </a:r>
            <a:r>
              <a:rPr lang="nl-NL" sz="1200" dirty="0" err="1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not</a:t>
            </a:r>
            <a:r>
              <a:rPr lang="nl-NL" sz="1200" dirty="0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in </a:t>
            </a:r>
            <a:r>
              <a:rPr lang="nl-NL" sz="1200" dirty="0" err="1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car</a:t>
            </a:r>
            <a:r>
              <a:rPr lang="nl-NL" sz="1200" dirty="0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"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  <a:endParaRPr lang="en-BE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525"/>
            <a:r>
              <a:rPr lang="nl-NL" sz="1000" dirty="0">
                <a:solidFill>
                  <a:srgbClr val="A6A6A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</a:t>
            </a:r>
            <a:r>
              <a:rPr lang="nl-NL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set_color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(0,100,0)</a:t>
            </a:r>
            <a:endParaRPr lang="en-BE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525"/>
            <a:r>
              <a:rPr lang="nl-NL" sz="1000" dirty="0">
                <a:solidFill>
                  <a:srgbClr val="A6A6A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</a:t>
            </a:r>
            <a:r>
              <a:rPr lang="nl-NL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draw_text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(50,140,</a:t>
            </a:r>
            <a:r>
              <a:rPr lang="nl-NL" sz="1200" dirty="0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"No </a:t>
            </a:r>
            <a:r>
              <a:rPr lang="nl-NL" sz="1200" dirty="0" err="1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problems</a:t>
            </a:r>
            <a:r>
              <a:rPr lang="nl-NL" sz="1200" dirty="0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detected"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  <a:endParaRPr lang="en-BE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525"/>
            <a:endParaRPr lang="en-BE" sz="800" dirty="0">
              <a:solidFill>
                <a:srgbClr val="A6A6A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  <a:sym typeface="Symbol" pitchFamily="2" charset="2"/>
            </a:endParaRPr>
          </a:p>
          <a:p>
            <a:pPr marL="9525"/>
            <a:r>
              <a:rPr lang="nl-NL" sz="1000" dirty="0">
                <a:solidFill>
                  <a:srgbClr val="A6A6A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</a:t>
            </a:r>
            <a:r>
              <a:rPr lang="nl-NL" sz="1200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else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  <a:endParaRPr lang="en-BE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525"/>
            <a:r>
              <a:rPr lang="nl-NL" sz="1000" dirty="0">
                <a:solidFill>
                  <a:srgbClr val="A6A6A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</a:t>
            </a:r>
            <a:r>
              <a:rPr lang="nl-NL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draw_text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(50,100,</a:t>
            </a:r>
            <a:r>
              <a:rPr lang="nl-NL" sz="1200" dirty="0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"Baby in </a:t>
            </a:r>
            <a:r>
              <a:rPr lang="nl-NL" sz="1200" dirty="0" err="1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car</a:t>
            </a:r>
            <a:r>
              <a:rPr lang="nl-NL" sz="1200" dirty="0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"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  <a:endParaRPr lang="en-BE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525"/>
            <a:endParaRPr lang="en-BE" sz="800" dirty="0">
              <a:solidFill>
                <a:srgbClr val="A6A6A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  <a:sym typeface="Symbol" pitchFamily="2" charset="2"/>
            </a:endParaRPr>
          </a:p>
          <a:p>
            <a:pPr marL="9525"/>
            <a:r>
              <a:rPr lang="nl-NL" sz="1000" dirty="0">
                <a:solidFill>
                  <a:srgbClr val="A6A6A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</a:t>
            </a:r>
            <a:r>
              <a:rPr lang="nl-NL" sz="1200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if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t </a:t>
            </a:r>
            <a:r>
              <a:rPr lang="nl-NL" sz="1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&gt;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30:</a:t>
            </a:r>
            <a:endParaRPr lang="en-BE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525"/>
            <a:r>
              <a:rPr lang="nl-NL" sz="1000" dirty="0">
                <a:solidFill>
                  <a:srgbClr val="A6A6A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</a:t>
            </a:r>
            <a:r>
              <a:rPr lang="nl-NL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set_color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(255,0,0)</a:t>
            </a:r>
            <a:endParaRPr lang="en-BE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525"/>
            <a:r>
              <a:rPr lang="nl-NL" sz="1000" dirty="0">
                <a:solidFill>
                  <a:srgbClr val="A6A6A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</a:t>
            </a:r>
            <a:r>
              <a:rPr lang="nl-NL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draw_text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(50,140,</a:t>
            </a:r>
            <a:r>
              <a:rPr lang="nl-NL" sz="1200" dirty="0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"Baby in </a:t>
            </a:r>
            <a:r>
              <a:rPr lang="nl-NL" sz="1200" dirty="0" err="1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heath</a:t>
            </a:r>
            <a:r>
              <a:rPr lang="nl-NL" sz="1200" dirty="0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nl-NL" sz="1200" dirty="0" err="1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distress</a:t>
            </a:r>
            <a:r>
              <a:rPr lang="nl-NL" sz="1200" dirty="0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"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  <a:endParaRPr lang="en-BE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525"/>
            <a:r>
              <a:rPr lang="nl-NL" sz="1000" dirty="0">
                <a:solidFill>
                  <a:srgbClr val="A6A6A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</a:t>
            </a:r>
            <a:r>
              <a:rPr lang="nl-NL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flash.blink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(10,1)</a:t>
            </a:r>
            <a:endParaRPr lang="en-BE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525"/>
            <a:r>
              <a:rPr lang="nl-NL" sz="1000" dirty="0">
                <a:solidFill>
                  <a:srgbClr val="A6A6A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</a:t>
            </a:r>
            <a:r>
              <a:rPr lang="nl-NL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sound.tone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(440,1)</a:t>
            </a:r>
            <a:endParaRPr lang="en-BE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525"/>
            <a:r>
              <a:rPr lang="nl-NL" sz="1000" dirty="0">
                <a:solidFill>
                  <a:srgbClr val="A6A6A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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sleep(0.5)</a:t>
            </a:r>
            <a:endParaRPr lang="en-BE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525"/>
            <a:r>
              <a:rPr lang="nl-NL" sz="1000" dirty="0">
                <a:solidFill>
                  <a:srgbClr val="A6A6A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</a:t>
            </a:r>
            <a:r>
              <a:rPr lang="nl-NL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sound.tone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(880,0.5)</a:t>
            </a:r>
            <a:endParaRPr lang="en-BE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525"/>
            <a:r>
              <a:rPr lang="nl-NL" sz="1000" dirty="0">
                <a:solidFill>
                  <a:srgbClr val="A6A6A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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sleep(0.5)</a:t>
            </a:r>
            <a:endParaRPr lang="en-BE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525"/>
            <a:endParaRPr lang="en-BE" sz="800" dirty="0">
              <a:solidFill>
                <a:srgbClr val="A6A6A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  <a:sym typeface="Symbol" pitchFamily="2" charset="2"/>
            </a:endParaRPr>
          </a:p>
          <a:p>
            <a:pPr marL="9525"/>
            <a:r>
              <a:rPr lang="nl-NL" sz="1000" dirty="0">
                <a:solidFill>
                  <a:srgbClr val="A6A6A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</a:t>
            </a:r>
            <a:r>
              <a:rPr lang="nl-NL" sz="1200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else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  <a:endParaRPr lang="en-BE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525"/>
            <a:r>
              <a:rPr lang="nl-NL" sz="1000" dirty="0">
                <a:solidFill>
                  <a:srgbClr val="A6A6A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</a:t>
            </a:r>
            <a:r>
              <a:rPr lang="nl-NL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set_color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(0,100,0)</a:t>
            </a:r>
            <a:endParaRPr lang="en-BE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525"/>
            <a:r>
              <a:rPr lang="nl-NL" sz="1000" dirty="0">
                <a:solidFill>
                  <a:srgbClr val="A6A6A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</a:t>
            </a:r>
            <a:r>
              <a:rPr lang="nl-NL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draw_text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(50,140,</a:t>
            </a:r>
            <a:r>
              <a:rPr lang="nl-NL" sz="1200" dirty="0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"No </a:t>
            </a:r>
            <a:r>
              <a:rPr lang="nl-NL" sz="1200" dirty="0" err="1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problems</a:t>
            </a:r>
            <a:r>
              <a:rPr lang="nl-NL" sz="1200" dirty="0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detected"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  <a:endParaRPr lang="en-BE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525"/>
            <a:endParaRPr lang="en-BE" sz="800" dirty="0">
              <a:solidFill>
                <a:srgbClr val="A6A6A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  <a:sym typeface="Symbol" pitchFamily="2" charset="2"/>
            </a:endParaRPr>
          </a:p>
          <a:p>
            <a:pPr marL="9525"/>
            <a:r>
              <a:rPr lang="nl-NL" sz="1000" dirty="0">
                <a:solidFill>
                  <a:srgbClr val="A6A6A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</a:t>
            </a:r>
            <a:r>
              <a:rPr lang="nl-NL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paint_buffer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()</a:t>
            </a:r>
            <a:endParaRPr lang="en-BE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525"/>
            <a:r>
              <a:rPr lang="nl-NL" sz="1000" dirty="0">
                <a:solidFill>
                  <a:srgbClr val="A6A6A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sleep(1)</a:t>
            </a:r>
            <a:endParaRPr lang="en-BE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en-BE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194B2B74-727C-7546-9ED5-A3DD60652ECF}"/>
              </a:ext>
            </a:extLst>
          </p:cNvPr>
          <p:cNvSpPr/>
          <p:nvPr/>
        </p:nvSpPr>
        <p:spPr>
          <a:xfrm>
            <a:off x="509784" y="4818745"/>
            <a:ext cx="3217369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"/>
            <a:r>
              <a:rPr lang="nl-NL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use_buffer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()</a:t>
            </a:r>
            <a:endParaRPr lang="en-BE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525"/>
            <a:endParaRPr lang="en-BE" sz="5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525"/>
            <a:r>
              <a:rPr lang="nl-NL" sz="1200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while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nl-NL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get_key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() </a:t>
            </a:r>
            <a:r>
              <a:rPr lang="nl-NL" sz="1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!=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nl-NL" sz="1200" dirty="0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"</a:t>
            </a:r>
            <a:r>
              <a:rPr lang="nl-NL" sz="1200" dirty="0" err="1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esc</a:t>
            </a:r>
            <a:r>
              <a:rPr lang="nl-NL" sz="1200" dirty="0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"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  <a:endParaRPr lang="en-BE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525"/>
            <a:r>
              <a:rPr lang="nl-NL" sz="1000" dirty="0">
                <a:solidFill>
                  <a:srgbClr val="A6A6A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</a:t>
            </a:r>
            <a:r>
              <a:rPr lang="nl-NL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clear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()</a:t>
            </a:r>
            <a:endParaRPr lang="en-BE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525"/>
            <a:r>
              <a:rPr lang="nl-NL" sz="1000" dirty="0">
                <a:solidFill>
                  <a:srgbClr val="A6A6A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</a:t>
            </a:r>
            <a:r>
              <a:rPr lang="nl-NL" sz="1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=</a:t>
            </a:r>
            <a:r>
              <a:rPr lang="nl-NL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round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</a:t>
            </a:r>
            <a:r>
              <a:rPr lang="nl-NL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temp.measurement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(),2)</a:t>
            </a:r>
            <a:endParaRPr lang="en-BE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525"/>
            <a:r>
              <a:rPr lang="nl-NL" sz="1000" dirty="0">
                <a:solidFill>
                  <a:srgbClr val="A6A6A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</a:t>
            </a:r>
            <a:r>
              <a:rPr lang="nl-NL" sz="1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=</a:t>
            </a:r>
            <a:r>
              <a:rPr lang="nl-NL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mag.measurement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()</a:t>
            </a:r>
            <a:endParaRPr lang="en-BE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FA830B62-5430-124D-9C82-B31194C14FFF}"/>
              </a:ext>
            </a:extLst>
          </p:cNvPr>
          <p:cNvCxnSpPr>
            <a:cxnSpLocks/>
          </p:cNvCxnSpPr>
          <p:nvPr/>
        </p:nvCxnSpPr>
        <p:spPr>
          <a:xfrm>
            <a:off x="7491630" y="3266699"/>
            <a:ext cx="1944199" cy="279829"/>
          </a:xfrm>
          <a:prstGeom prst="line">
            <a:avLst/>
          </a:prstGeom>
          <a:ln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39E1C03-2B7E-DF49-AF4C-972CF84F94EE}"/>
              </a:ext>
            </a:extLst>
          </p:cNvPr>
          <p:cNvCxnSpPr>
            <a:cxnSpLocks/>
          </p:cNvCxnSpPr>
          <p:nvPr/>
        </p:nvCxnSpPr>
        <p:spPr>
          <a:xfrm flipV="1">
            <a:off x="8225975" y="4193073"/>
            <a:ext cx="1207945" cy="1059863"/>
          </a:xfrm>
          <a:prstGeom prst="line">
            <a:avLst/>
          </a:prstGeom>
          <a:ln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FF49D002-13EC-994B-80BC-A1309CB9595A}"/>
              </a:ext>
            </a:extLst>
          </p:cNvPr>
          <p:cNvSpPr/>
          <p:nvPr/>
        </p:nvSpPr>
        <p:spPr>
          <a:xfrm>
            <a:off x="4542057" y="3659721"/>
            <a:ext cx="3683918" cy="1315522"/>
          </a:xfrm>
          <a:prstGeom prst="rect">
            <a:avLst/>
          </a:prstGeom>
          <a:solidFill>
            <a:schemeClr val="bg1">
              <a:alpha val="8029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4E43065-DEB5-EA4E-B325-474173D65341}"/>
              </a:ext>
            </a:extLst>
          </p:cNvPr>
          <p:cNvGrpSpPr/>
          <p:nvPr/>
        </p:nvGrpSpPr>
        <p:grpSpPr>
          <a:xfrm>
            <a:off x="9814113" y="1201760"/>
            <a:ext cx="1938651" cy="3210017"/>
            <a:chOff x="9814113" y="1201760"/>
            <a:chExt cx="1938651" cy="3210017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886E0DEC-AE39-234C-8FFE-B44CC102DF4E}"/>
                </a:ext>
              </a:extLst>
            </p:cNvPr>
            <p:cNvGrpSpPr/>
            <p:nvPr/>
          </p:nvGrpSpPr>
          <p:grpSpPr>
            <a:xfrm>
              <a:off x="9814113" y="2960012"/>
              <a:ext cx="1935687" cy="1451765"/>
              <a:chOff x="9814113" y="2960012"/>
              <a:chExt cx="1935687" cy="1451765"/>
            </a:xfrm>
          </p:grpSpPr>
          <p:pic>
            <p:nvPicPr>
              <p:cNvPr id="85" name="Picture 84" descr="Graphical user interface, text, application&#10;&#10;Description automatically generated">
                <a:extLst>
                  <a:ext uri="{FF2B5EF4-FFF2-40B4-BE49-F238E27FC236}">
                    <a16:creationId xmlns:a16="http://schemas.microsoft.com/office/drawing/2014/main" id="{C5777AE3-6C1B-9C43-9BD1-6998B5EFEC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814113" y="2960012"/>
                <a:ext cx="1935687" cy="1451765"/>
              </a:xfrm>
              <a:prstGeom prst="rect">
                <a:avLst/>
              </a:prstGeom>
            </p:spPr>
          </p:pic>
          <p:pic>
            <p:nvPicPr>
              <p:cNvPr id="86" name="Picture 85">
                <a:extLst>
                  <a:ext uri="{FF2B5EF4-FFF2-40B4-BE49-F238E27FC236}">
                    <a16:creationId xmlns:a16="http://schemas.microsoft.com/office/drawing/2014/main" id="{B4C4DCBD-6242-D748-A351-923D57CAA87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981617" y="3429001"/>
                <a:ext cx="1382071" cy="671942"/>
              </a:xfrm>
              <a:prstGeom prst="rect">
                <a:avLst/>
              </a:prstGeom>
            </p:spPr>
          </p:pic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53601E18-575D-C348-B250-291520169C90}"/>
                </a:ext>
              </a:extLst>
            </p:cNvPr>
            <p:cNvGrpSpPr/>
            <p:nvPr/>
          </p:nvGrpSpPr>
          <p:grpSpPr>
            <a:xfrm>
              <a:off x="9817078" y="1201760"/>
              <a:ext cx="1935686" cy="1451765"/>
              <a:chOff x="9817078" y="1201760"/>
              <a:chExt cx="1935686" cy="1451765"/>
            </a:xfrm>
          </p:grpSpPr>
          <p:pic>
            <p:nvPicPr>
              <p:cNvPr id="83" name="Picture 82" descr="Graphical user interface, text, application&#10;&#10;Description automatically generated">
                <a:extLst>
                  <a:ext uri="{FF2B5EF4-FFF2-40B4-BE49-F238E27FC236}">
                    <a16:creationId xmlns:a16="http://schemas.microsoft.com/office/drawing/2014/main" id="{A59BC3EA-83E9-244C-9702-F1DE60EC6B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817078" y="1201760"/>
                <a:ext cx="1935686" cy="1451765"/>
              </a:xfrm>
              <a:prstGeom prst="rect">
                <a:avLst/>
              </a:prstGeom>
            </p:spPr>
          </p:pic>
          <p:pic>
            <p:nvPicPr>
              <p:cNvPr id="84" name="Picture 83">
                <a:extLst>
                  <a:ext uri="{FF2B5EF4-FFF2-40B4-BE49-F238E27FC236}">
                    <a16:creationId xmlns:a16="http://schemas.microsoft.com/office/drawing/2014/main" id="{26BEA7BC-E201-2B49-A9F3-2E8F5C62CE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981618" y="1535634"/>
                <a:ext cx="1319249" cy="843150"/>
              </a:xfrm>
              <a:prstGeom prst="rect">
                <a:avLst/>
              </a:prstGeom>
            </p:spPr>
          </p:pic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0846B9C-2231-EA4F-A761-0894D59BCB63}"/>
              </a:ext>
            </a:extLst>
          </p:cNvPr>
          <p:cNvGrpSpPr/>
          <p:nvPr/>
        </p:nvGrpSpPr>
        <p:grpSpPr>
          <a:xfrm>
            <a:off x="424351" y="1300378"/>
            <a:ext cx="1607812" cy="1078405"/>
            <a:chOff x="2105016" y="1027056"/>
            <a:chExt cx="2714836" cy="1641940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FB270F98-868A-674E-92BF-E17FC753F1A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113560" y="1027056"/>
              <a:ext cx="2566598" cy="1359327"/>
              <a:chOff x="3708183" y="4172388"/>
              <a:chExt cx="1987366" cy="1052550"/>
            </a:xfrm>
          </p:grpSpPr>
          <p:pic>
            <p:nvPicPr>
              <p:cNvPr id="87" name="Picture 2" descr="Baby Pointing Finger High Res Stock Images | Shutterstock">
                <a:extLst>
                  <a:ext uri="{FF2B5EF4-FFF2-40B4-BE49-F238E27FC236}">
                    <a16:creationId xmlns:a16="http://schemas.microsoft.com/office/drawing/2014/main" id="{A20A4745-EE80-E843-8161-F3E25FA6668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708183" y="4172388"/>
                <a:ext cx="1016741" cy="1038020"/>
              </a:xfrm>
              <a:prstGeom prst="rect">
                <a:avLst/>
              </a:prstGeom>
              <a:noFill/>
              <a:effectLst>
                <a:softEdge rad="508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" name="Picture 87">
                <a:extLst>
                  <a:ext uri="{FF2B5EF4-FFF2-40B4-BE49-F238E27FC236}">
                    <a16:creationId xmlns:a16="http://schemas.microsoft.com/office/drawing/2014/main" id="{91525A12-D2FD-6D40-8533-9EA9CFC7A7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577787" y="4231070"/>
                <a:ext cx="1117762" cy="993868"/>
              </a:xfrm>
              <a:prstGeom prst="rect">
                <a:avLst/>
              </a:prstGeom>
            </p:spPr>
          </p:pic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ECC4C16-2DF7-DA44-A9E2-84C594521BD1}"/>
                </a:ext>
              </a:extLst>
            </p:cNvPr>
            <p:cNvSpPr txBox="1"/>
            <p:nvPr/>
          </p:nvSpPr>
          <p:spPr>
            <a:xfrm>
              <a:off x="2105016" y="2247248"/>
              <a:ext cx="2714836" cy="421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Don’t let us in the car!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56662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E52058E-2A09-9949-85C2-2C9FB71ADEA0}"/>
              </a:ext>
            </a:extLst>
          </p:cNvPr>
          <p:cNvSpPr/>
          <p:nvPr/>
        </p:nvSpPr>
        <p:spPr>
          <a:xfrm>
            <a:off x="19" y="6321431"/>
            <a:ext cx="11747500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AAAA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63" dirty="0">
              <a:solidFill>
                <a:srgbClr val="FFFFFF"/>
              </a:solidFill>
            </a:endParaRPr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62C61892-98BB-C74F-AE6B-015AB2D843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1467" y="6219804"/>
            <a:ext cx="2930806" cy="671941"/>
          </a:xfrm>
          <a:prstGeom prst="rect">
            <a:avLst/>
          </a:prstGeom>
        </p:spPr>
      </p:pic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2FEFC1B-D18D-5740-B74B-233CA864B4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773" y="6394444"/>
            <a:ext cx="2061348" cy="344194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11F15C5F-CF52-124A-A8D7-136C8455030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033716">
            <a:off x="2282280" y="2963776"/>
            <a:ext cx="681182" cy="384074"/>
          </a:xfrm>
          <a:prstGeom prst="rect">
            <a:avLst/>
          </a:prstGeom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CC9AF17A-AA47-F44B-9886-E1F3E84E00BE}"/>
              </a:ext>
            </a:extLst>
          </p:cNvPr>
          <p:cNvSpPr/>
          <p:nvPr/>
        </p:nvSpPr>
        <p:spPr>
          <a:xfrm>
            <a:off x="424351" y="3086277"/>
            <a:ext cx="199684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450"/>
            <a:r>
              <a:rPr lang="nl-NL" sz="1200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from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nl-NL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ti_hub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nl-NL" sz="12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import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nl-NL" sz="1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*</a:t>
            </a:r>
            <a:endParaRPr lang="en-BE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4450"/>
            <a:r>
              <a:rPr lang="nl-NL" sz="1200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from</a:t>
            </a:r>
            <a:r>
              <a:rPr lang="nl-NL" sz="12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nl-NL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ti_draw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nl-NL" sz="12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import </a:t>
            </a:r>
            <a:r>
              <a:rPr lang="nl-NL" sz="1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*</a:t>
            </a:r>
            <a:endParaRPr lang="en-BE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4450"/>
            <a:endParaRPr lang="en-BE" sz="5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4450"/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flash</a:t>
            </a:r>
            <a:r>
              <a:rPr lang="nl-NL" sz="1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=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led(</a:t>
            </a:r>
            <a:r>
              <a:rPr lang="nl-NL" sz="1200" dirty="0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"BB1"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  <a:endParaRPr lang="en-BE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4450"/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sound</a:t>
            </a:r>
            <a:r>
              <a:rPr lang="nl-NL" sz="1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=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speaker(</a:t>
            </a:r>
            <a:r>
              <a:rPr lang="nl-NL" sz="1200" dirty="0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"BB 2"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  <a:endParaRPr lang="en-BE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4450"/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temp</a:t>
            </a:r>
            <a:r>
              <a:rPr lang="nl-NL" sz="1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=</a:t>
            </a:r>
            <a:r>
              <a:rPr lang="nl-NL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temperature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</a:t>
            </a:r>
            <a:r>
              <a:rPr lang="nl-NL" sz="1200" dirty="0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"IN 1"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  <a:endParaRPr lang="en-BE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4450"/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mag</a:t>
            </a:r>
            <a:r>
              <a:rPr lang="nl-NL" sz="1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=</a:t>
            </a:r>
            <a:r>
              <a:rPr lang="nl-NL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magnetic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</a:t>
            </a:r>
            <a:r>
              <a:rPr lang="nl-NL" sz="1200" dirty="0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"IN 3"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  <a:endParaRPr lang="en-BE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4AAC111-0C29-2E48-830D-2606E0005B8F}"/>
              </a:ext>
            </a:extLst>
          </p:cNvPr>
          <p:cNvSpPr txBox="1"/>
          <p:nvPr/>
        </p:nvSpPr>
        <p:spPr>
          <a:xfrm>
            <a:off x="304402" y="306200"/>
            <a:ext cx="342786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dirty="0">
                <a:solidFill>
                  <a:srgbClr val="C00000"/>
                </a:solidFill>
              </a:rPr>
              <a:t>Physical Computing …</a:t>
            </a:r>
          </a:p>
          <a:p>
            <a:r>
              <a:rPr lang="en-GB" sz="2400" b="1" i="1" dirty="0">
                <a:solidFill>
                  <a:srgbClr val="C00000"/>
                </a:solidFill>
              </a:rPr>
              <a:t>Heat Car Alarm</a:t>
            </a:r>
            <a:endParaRPr lang="en-BE" sz="2400" b="1" i="1" dirty="0">
              <a:solidFill>
                <a:srgbClr val="C00000"/>
              </a:solidFill>
            </a:endParaRP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7C8CEE29-1AB4-7E44-B12F-6CF152F4F52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6107" y="3698911"/>
            <a:ext cx="780069" cy="704518"/>
          </a:xfrm>
          <a:prstGeom prst="rect">
            <a:avLst/>
          </a:prstGeom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FE597B0F-4BEF-CE45-89E8-73B443987129}"/>
              </a:ext>
            </a:extLst>
          </p:cNvPr>
          <p:cNvGrpSpPr>
            <a:grpSpLocks noChangeAspect="1"/>
          </p:cNvGrpSpPr>
          <p:nvPr/>
        </p:nvGrpSpPr>
        <p:grpSpPr>
          <a:xfrm>
            <a:off x="2978769" y="2994875"/>
            <a:ext cx="1231367" cy="822654"/>
            <a:chOff x="1082211" y="4714522"/>
            <a:chExt cx="1819884" cy="1215831"/>
          </a:xfrm>
        </p:grpSpPr>
        <p:pic>
          <p:nvPicPr>
            <p:cNvPr id="74" name="Picture 73" descr="A close up of a piece of paper&#10;&#10;Description automatically generated">
              <a:extLst>
                <a:ext uri="{FF2B5EF4-FFF2-40B4-BE49-F238E27FC236}">
                  <a16:creationId xmlns:a16="http://schemas.microsoft.com/office/drawing/2014/main" id="{06D45EE4-681F-2042-B907-5B682988F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722397">
              <a:off x="1867787" y="4801130"/>
              <a:ext cx="1034308" cy="1018272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874B30CF-FF27-C043-9670-14F0BEEBA27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6983" y="4714522"/>
              <a:ext cx="588786" cy="588786"/>
            </a:xfrm>
            <a:prstGeom prst="rect">
              <a:avLst/>
            </a:prstGeom>
          </p:spPr>
        </p:pic>
        <p:pic>
          <p:nvPicPr>
            <p:cNvPr id="76" name="Picture 75" descr="A picture containing circuit&#10;&#10;Description automatically generated">
              <a:extLst>
                <a:ext uri="{FF2B5EF4-FFF2-40B4-BE49-F238E27FC236}">
                  <a16:creationId xmlns:a16="http://schemas.microsoft.com/office/drawing/2014/main" id="{8E09D499-4F1A-1B4C-A8C9-6DFE391083D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2211" y="4816712"/>
              <a:ext cx="1106065" cy="1113641"/>
            </a:xfrm>
            <a:prstGeom prst="rect">
              <a:avLst/>
            </a:prstGeom>
          </p:spPr>
        </p:pic>
      </p:grp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03C866F5-8B08-C642-8725-FB8FB5055AA3}"/>
              </a:ext>
            </a:extLst>
          </p:cNvPr>
          <p:cNvCxnSpPr>
            <a:cxnSpLocks/>
          </p:cNvCxnSpPr>
          <p:nvPr/>
        </p:nvCxnSpPr>
        <p:spPr>
          <a:xfrm>
            <a:off x="2159428" y="4274169"/>
            <a:ext cx="563241" cy="3712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609CD699-0D65-6E4B-B2A3-D39E42D70AEB}"/>
              </a:ext>
            </a:extLst>
          </p:cNvPr>
          <p:cNvCxnSpPr>
            <a:cxnSpLocks/>
          </p:cNvCxnSpPr>
          <p:nvPr/>
        </p:nvCxnSpPr>
        <p:spPr>
          <a:xfrm flipV="1">
            <a:off x="1810258" y="3294491"/>
            <a:ext cx="705962" cy="3539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F88CE90A-C003-2F41-B083-44E124118634}"/>
              </a:ext>
            </a:extLst>
          </p:cNvPr>
          <p:cNvCxnSpPr>
            <a:cxnSpLocks/>
          </p:cNvCxnSpPr>
          <p:nvPr/>
        </p:nvCxnSpPr>
        <p:spPr>
          <a:xfrm flipV="1">
            <a:off x="2187661" y="3659721"/>
            <a:ext cx="829872" cy="1648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6AAA52DC-6BB1-7B4D-8C09-C03E538A6B15}"/>
              </a:ext>
            </a:extLst>
          </p:cNvPr>
          <p:cNvCxnSpPr>
            <a:cxnSpLocks/>
          </p:cNvCxnSpPr>
          <p:nvPr/>
        </p:nvCxnSpPr>
        <p:spPr>
          <a:xfrm>
            <a:off x="2421199" y="4051170"/>
            <a:ext cx="6029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" name="Picture 80">
            <a:extLst>
              <a:ext uri="{FF2B5EF4-FFF2-40B4-BE49-F238E27FC236}">
                <a16:creationId xmlns:a16="http://schemas.microsoft.com/office/drawing/2014/main" id="{0AE4C5EA-8704-5E48-8351-40C901EA82B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0252" y="4378939"/>
            <a:ext cx="596304" cy="596304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CC1BF3C6-FAEA-8649-9C8B-C844085139FC}"/>
              </a:ext>
            </a:extLst>
          </p:cNvPr>
          <p:cNvGrpSpPr/>
          <p:nvPr/>
        </p:nvGrpSpPr>
        <p:grpSpPr>
          <a:xfrm>
            <a:off x="4650249" y="425782"/>
            <a:ext cx="4689101" cy="286577"/>
            <a:chOff x="5006921" y="182444"/>
            <a:chExt cx="4689101" cy="286577"/>
          </a:xfrm>
        </p:grpSpPr>
        <p:pic>
          <p:nvPicPr>
            <p:cNvPr id="52" name="Picture 2" descr="Four steps to computational thinking—click to enlarge">
              <a:extLst>
                <a:ext uri="{FF2B5EF4-FFF2-40B4-BE49-F238E27FC236}">
                  <a16:creationId xmlns:a16="http://schemas.microsoft.com/office/drawing/2014/main" id="{0548874D-CB21-6844-9FD4-0BBF960A6B7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006921" y="187812"/>
              <a:ext cx="4689101" cy="2710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F5017816-1C3E-7E4E-81FC-02F18E7F0040}"/>
                </a:ext>
              </a:extLst>
            </p:cNvPr>
            <p:cNvSpPr/>
            <p:nvPr/>
          </p:nvSpPr>
          <p:spPr>
            <a:xfrm>
              <a:off x="5365750" y="222250"/>
              <a:ext cx="542925" cy="209550"/>
            </a:xfrm>
            <a:prstGeom prst="rect">
              <a:avLst/>
            </a:prstGeom>
            <a:solidFill>
              <a:srgbClr val="FDB3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 dirty="0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AFC0B2A3-4715-9F49-AA43-5CB6B2E6C8D7}"/>
                </a:ext>
              </a:extLst>
            </p:cNvPr>
            <p:cNvSpPr/>
            <p:nvPr/>
          </p:nvSpPr>
          <p:spPr>
            <a:xfrm>
              <a:off x="6495069" y="212725"/>
              <a:ext cx="804256" cy="225856"/>
            </a:xfrm>
            <a:prstGeom prst="rect">
              <a:avLst/>
            </a:prstGeom>
            <a:solidFill>
              <a:srgbClr val="EB3C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5F34975E-E726-4E47-A4A3-5DD6554E9A91}"/>
                </a:ext>
              </a:extLst>
            </p:cNvPr>
            <p:cNvSpPr/>
            <p:nvPr/>
          </p:nvSpPr>
          <p:spPr>
            <a:xfrm>
              <a:off x="7634894" y="208718"/>
              <a:ext cx="804256" cy="225856"/>
            </a:xfrm>
            <a:prstGeom prst="rect">
              <a:avLst/>
            </a:prstGeom>
            <a:solidFill>
              <a:srgbClr val="C01F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7146E782-4CE5-0D47-BD62-907D145AE957}"/>
                </a:ext>
              </a:extLst>
            </p:cNvPr>
            <p:cNvSpPr/>
            <p:nvPr/>
          </p:nvSpPr>
          <p:spPr>
            <a:xfrm>
              <a:off x="8739094" y="211963"/>
              <a:ext cx="804256" cy="225856"/>
            </a:xfrm>
            <a:prstGeom prst="rect">
              <a:avLst/>
            </a:prstGeom>
            <a:solidFill>
              <a:srgbClr val="93C6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3123D29E-0BDA-E84E-A003-EB738446A21C}"/>
                </a:ext>
              </a:extLst>
            </p:cNvPr>
            <p:cNvSpPr txBox="1"/>
            <p:nvPr/>
          </p:nvSpPr>
          <p:spPr>
            <a:xfrm>
              <a:off x="5297625" y="192022"/>
              <a:ext cx="76450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1200" dirty="0">
                  <a:solidFill>
                    <a:schemeClr val="bg1"/>
                  </a:solidFill>
                </a:rPr>
                <a:t>Structure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9F4F6C9-8C93-724D-A7A9-90F617278C46}"/>
                </a:ext>
              </a:extLst>
            </p:cNvPr>
            <p:cNvSpPr txBox="1"/>
            <p:nvPr/>
          </p:nvSpPr>
          <p:spPr>
            <a:xfrm>
              <a:off x="6440546" y="188525"/>
              <a:ext cx="7491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1200" dirty="0">
                  <a:solidFill>
                    <a:schemeClr val="bg1"/>
                  </a:solidFill>
                </a:rPr>
                <a:t>Translate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B7EF713-43A0-C840-8443-6C8CEEE0B88E}"/>
                </a:ext>
              </a:extLst>
            </p:cNvPr>
            <p:cNvSpPr txBox="1"/>
            <p:nvPr/>
          </p:nvSpPr>
          <p:spPr>
            <a:xfrm>
              <a:off x="7578886" y="185026"/>
              <a:ext cx="6614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1200" dirty="0">
                  <a:solidFill>
                    <a:schemeClr val="bg1"/>
                  </a:solidFill>
                </a:rPr>
                <a:t>Process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11F66690-BD23-E548-A8B8-A700FA894F00}"/>
                </a:ext>
              </a:extLst>
            </p:cNvPr>
            <p:cNvSpPr txBox="1"/>
            <p:nvPr/>
          </p:nvSpPr>
          <p:spPr>
            <a:xfrm>
              <a:off x="8679927" y="182444"/>
              <a:ext cx="645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1200" dirty="0">
                  <a:solidFill>
                    <a:schemeClr val="bg1"/>
                  </a:solidFill>
                </a:rPr>
                <a:t>Control</a:t>
              </a:r>
            </a:p>
          </p:txBody>
        </p:sp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81D9DAEC-645A-BB49-811A-B2AE1BEE32F2}"/>
              </a:ext>
            </a:extLst>
          </p:cNvPr>
          <p:cNvSpPr/>
          <p:nvPr/>
        </p:nvSpPr>
        <p:spPr>
          <a:xfrm>
            <a:off x="6985628" y="425782"/>
            <a:ext cx="2389818" cy="283080"/>
          </a:xfrm>
          <a:prstGeom prst="rect">
            <a:avLst/>
          </a:prstGeom>
          <a:solidFill>
            <a:schemeClr val="bg1">
              <a:alpha val="6479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079CC30-C330-9E49-A1EE-F57F67931D0B}"/>
              </a:ext>
            </a:extLst>
          </p:cNvPr>
          <p:cNvSpPr/>
          <p:nvPr/>
        </p:nvSpPr>
        <p:spPr>
          <a:xfrm>
            <a:off x="4630776" y="1226736"/>
            <a:ext cx="4522140" cy="5247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"/>
            <a:r>
              <a:rPr lang="nl-NL" sz="1000" dirty="0">
                <a:solidFill>
                  <a:srgbClr val="A6A6A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</a:t>
            </a:r>
            <a:r>
              <a:rPr lang="nl-NL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set_color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(0,0,255)</a:t>
            </a:r>
            <a:endParaRPr lang="en-BE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525"/>
            <a:r>
              <a:rPr lang="nl-NL" sz="1000" dirty="0">
                <a:solidFill>
                  <a:srgbClr val="A6A6A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</a:t>
            </a:r>
            <a:r>
              <a:rPr lang="nl-NL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draw_text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(50,80,</a:t>
            </a:r>
            <a:r>
              <a:rPr lang="nl-NL" sz="1200" dirty="0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"HEAT CAR ALARM”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  <a:endParaRPr lang="en-BE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525"/>
            <a:r>
              <a:rPr lang="nl-NL" sz="1000" dirty="0">
                <a:solidFill>
                  <a:srgbClr val="A6A6A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</a:t>
            </a:r>
            <a:r>
              <a:rPr lang="nl-NL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set_color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(0,0,0)</a:t>
            </a:r>
            <a:endParaRPr lang="en-BE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525"/>
            <a:r>
              <a:rPr lang="nl-NL" sz="1000" dirty="0">
                <a:solidFill>
                  <a:srgbClr val="A6A6A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</a:t>
            </a:r>
            <a:r>
              <a:rPr lang="nl-NL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draw_text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(50,120,</a:t>
            </a:r>
            <a:r>
              <a:rPr lang="nl-NL" sz="1200" dirty="0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"Temperature in </a:t>
            </a:r>
            <a:r>
              <a:rPr lang="nl-NL" sz="1200" dirty="0" err="1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car</a:t>
            </a:r>
            <a:r>
              <a:rPr lang="nl-NL" sz="1200" dirty="0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= {}"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.format(t))</a:t>
            </a:r>
            <a:endParaRPr lang="en-BE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525"/>
            <a:endParaRPr lang="en-BE" sz="800" dirty="0">
              <a:solidFill>
                <a:srgbClr val="A6A6A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  <a:sym typeface="Symbol" pitchFamily="2" charset="2"/>
            </a:endParaRPr>
          </a:p>
          <a:p>
            <a:pPr marL="9525"/>
            <a:r>
              <a:rPr lang="nl-NL" sz="1000" dirty="0">
                <a:solidFill>
                  <a:srgbClr val="A6A6A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</a:t>
            </a:r>
            <a:r>
              <a:rPr lang="nl-NL" sz="1200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if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m </a:t>
            </a:r>
            <a:r>
              <a:rPr lang="nl-NL" sz="1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&gt;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100:</a:t>
            </a:r>
            <a:endParaRPr lang="en-BE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525"/>
            <a:r>
              <a:rPr lang="nl-NL" sz="1000" dirty="0">
                <a:solidFill>
                  <a:srgbClr val="A6A6A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</a:t>
            </a:r>
            <a:r>
              <a:rPr lang="nl-NL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draw_text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(50,100,</a:t>
            </a:r>
            <a:r>
              <a:rPr lang="nl-NL" sz="1200" dirty="0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"Baby </a:t>
            </a:r>
            <a:r>
              <a:rPr lang="nl-NL" sz="1200" dirty="0" err="1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not</a:t>
            </a:r>
            <a:r>
              <a:rPr lang="nl-NL" sz="1200" dirty="0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in </a:t>
            </a:r>
            <a:r>
              <a:rPr lang="nl-NL" sz="1200" dirty="0" err="1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car</a:t>
            </a:r>
            <a:r>
              <a:rPr lang="nl-NL" sz="1200" dirty="0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"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  <a:endParaRPr lang="en-BE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525"/>
            <a:r>
              <a:rPr lang="nl-NL" sz="1000" dirty="0">
                <a:solidFill>
                  <a:srgbClr val="A6A6A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</a:t>
            </a:r>
            <a:r>
              <a:rPr lang="nl-NL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set_color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(0,100,0)</a:t>
            </a:r>
            <a:endParaRPr lang="en-BE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525"/>
            <a:r>
              <a:rPr lang="nl-NL" sz="1000" dirty="0">
                <a:solidFill>
                  <a:srgbClr val="A6A6A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</a:t>
            </a:r>
            <a:r>
              <a:rPr lang="nl-NL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draw_text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(50,140,</a:t>
            </a:r>
            <a:r>
              <a:rPr lang="nl-NL" sz="1200" dirty="0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"No </a:t>
            </a:r>
            <a:r>
              <a:rPr lang="nl-NL" sz="1200" dirty="0" err="1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problems</a:t>
            </a:r>
            <a:r>
              <a:rPr lang="nl-NL" sz="1200" dirty="0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detected"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  <a:endParaRPr lang="en-BE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525"/>
            <a:endParaRPr lang="en-BE" sz="800" dirty="0">
              <a:solidFill>
                <a:srgbClr val="A6A6A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  <a:sym typeface="Symbol" pitchFamily="2" charset="2"/>
            </a:endParaRPr>
          </a:p>
          <a:p>
            <a:pPr marL="9525"/>
            <a:r>
              <a:rPr lang="nl-NL" sz="1000" dirty="0">
                <a:solidFill>
                  <a:srgbClr val="A6A6A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</a:t>
            </a:r>
            <a:r>
              <a:rPr lang="nl-NL" sz="1200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else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  <a:endParaRPr lang="en-BE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525"/>
            <a:r>
              <a:rPr lang="nl-NL" sz="1000" dirty="0">
                <a:solidFill>
                  <a:srgbClr val="A6A6A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</a:t>
            </a:r>
            <a:r>
              <a:rPr lang="nl-NL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draw_text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(50,100,</a:t>
            </a:r>
            <a:r>
              <a:rPr lang="nl-NL" sz="1200" dirty="0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"Baby in </a:t>
            </a:r>
            <a:r>
              <a:rPr lang="nl-NL" sz="1200" dirty="0" err="1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car</a:t>
            </a:r>
            <a:r>
              <a:rPr lang="nl-NL" sz="1200" dirty="0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"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  <a:endParaRPr lang="en-BE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525"/>
            <a:endParaRPr lang="en-BE" sz="800" dirty="0">
              <a:solidFill>
                <a:srgbClr val="A6A6A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  <a:sym typeface="Symbol" pitchFamily="2" charset="2"/>
            </a:endParaRPr>
          </a:p>
          <a:p>
            <a:pPr marL="9525"/>
            <a:r>
              <a:rPr lang="nl-NL" sz="1000" dirty="0">
                <a:solidFill>
                  <a:srgbClr val="A6A6A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</a:t>
            </a:r>
            <a:r>
              <a:rPr lang="nl-NL" sz="1200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if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t </a:t>
            </a:r>
            <a:r>
              <a:rPr lang="nl-NL" sz="1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&gt;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30:</a:t>
            </a:r>
            <a:endParaRPr lang="en-BE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525"/>
            <a:r>
              <a:rPr lang="nl-NL" sz="1000" dirty="0">
                <a:solidFill>
                  <a:srgbClr val="A6A6A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</a:t>
            </a:r>
            <a:r>
              <a:rPr lang="nl-NL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set_color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(255,0,0)</a:t>
            </a:r>
            <a:endParaRPr lang="en-BE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525"/>
            <a:r>
              <a:rPr lang="nl-NL" sz="1000" dirty="0">
                <a:solidFill>
                  <a:srgbClr val="A6A6A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</a:t>
            </a:r>
            <a:r>
              <a:rPr lang="nl-NL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draw_text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(50,140,</a:t>
            </a:r>
            <a:r>
              <a:rPr lang="nl-NL" sz="1200" dirty="0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"Baby in heat </a:t>
            </a:r>
            <a:r>
              <a:rPr lang="nl-NL" sz="1200" dirty="0" err="1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distress</a:t>
            </a:r>
            <a:r>
              <a:rPr lang="nl-NL" sz="1200" dirty="0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"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  <a:endParaRPr lang="en-BE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525"/>
            <a:r>
              <a:rPr lang="nl-NL" sz="1000" dirty="0">
                <a:solidFill>
                  <a:srgbClr val="A6A6A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</a:t>
            </a:r>
            <a:r>
              <a:rPr lang="nl-NL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flash.blink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(10,1)</a:t>
            </a:r>
            <a:endParaRPr lang="en-BE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525"/>
            <a:r>
              <a:rPr lang="nl-NL" sz="1000" dirty="0">
                <a:solidFill>
                  <a:srgbClr val="A6A6A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</a:t>
            </a:r>
            <a:r>
              <a:rPr lang="nl-NL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sound.tone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(440,1)</a:t>
            </a:r>
            <a:endParaRPr lang="en-BE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525"/>
            <a:r>
              <a:rPr lang="nl-NL" sz="1000" dirty="0">
                <a:solidFill>
                  <a:srgbClr val="A6A6A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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sleep(0.5)</a:t>
            </a:r>
            <a:endParaRPr lang="en-BE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525"/>
            <a:r>
              <a:rPr lang="nl-NL" sz="1000" dirty="0">
                <a:solidFill>
                  <a:srgbClr val="A6A6A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</a:t>
            </a:r>
            <a:r>
              <a:rPr lang="nl-NL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sound.tone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(880,0.5)</a:t>
            </a:r>
            <a:endParaRPr lang="en-BE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525"/>
            <a:r>
              <a:rPr lang="nl-NL" sz="1000" dirty="0">
                <a:solidFill>
                  <a:srgbClr val="A6A6A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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sleep(0.5)</a:t>
            </a:r>
            <a:endParaRPr lang="en-BE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525"/>
            <a:endParaRPr lang="en-BE" sz="800" dirty="0">
              <a:solidFill>
                <a:srgbClr val="A6A6A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  <a:sym typeface="Symbol" pitchFamily="2" charset="2"/>
            </a:endParaRPr>
          </a:p>
          <a:p>
            <a:pPr marL="9525"/>
            <a:r>
              <a:rPr lang="nl-NL" sz="1000" dirty="0">
                <a:solidFill>
                  <a:srgbClr val="A6A6A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</a:t>
            </a:r>
            <a:r>
              <a:rPr lang="nl-NL" sz="1200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else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  <a:endParaRPr lang="en-BE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525"/>
            <a:r>
              <a:rPr lang="nl-NL" sz="1000" dirty="0">
                <a:solidFill>
                  <a:srgbClr val="A6A6A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</a:t>
            </a:r>
            <a:r>
              <a:rPr lang="nl-NL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set_color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(0,100,0)</a:t>
            </a:r>
            <a:endParaRPr lang="en-BE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525"/>
            <a:r>
              <a:rPr lang="nl-NL" sz="1000" dirty="0">
                <a:solidFill>
                  <a:srgbClr val="A6A6A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</a:t>
            </a:r>
            <a:r>
              <a:rPr lang="nl-NL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draw_text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(50,140,</a:t>
            </a:r>
            <a:r>
              <a:rPr lang="nl-NL" sz="1200" dirty="0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"No </a:t>
            </a:r>
            <a:r>
              <a:rPr lang="nl-NL" sz="1200" dirty="0" err="1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problems</a:t>
            </a:r>
            <a:r>
              <a:rPr lang="nl-NL" sz="1200" dirty="0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detected"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  <a:endParaRPr lang="en-BE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525"/>
            <a:endParaRPr lang="en-BE" sz="800" dirty="0">
              <a:solidFill>
                <a:srgbClr val="A6A6A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  <a:sym typeface="Symbol" pitchFamily="2" charset="2"/>
            </a:endParaRPr>
          </a:p>
          <a:p>
            <a:pPr marL="9525"/>
            <a:r>
              <a:rPr lang="nl-NL" sz="1000" dirty="0">
                <a:solidFill>
                  <a:srgbClr val="A6A6A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</a:t>
            </a:r>
            <a:r>
              <a:rPr lang="nl-NL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paint_buffer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()</a:t>
            </a:r>
            <a:endParaRPr lang="en-BE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525"/>
            <a:r>
              <a:rPr lang="nl-NL" sz="1000" dirty="0">
                <a:solidFill>
                  <a:srgbClr val="A6A6A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sleep(1)</a:t>
            </a:r>
            <a:endParaRPr lang="en-BE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en-BE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194B2B74-727C-7546-9ED5-A3DD60652ECF}"/>
              </a:ext>
            </a:extLst>
          </p:cNvPr>
          <p:cNvSpPr/>
          <p:nvPr/>
        </p:nvSpPr>
        <p:spPr>
          <a:xfrm>
            <a:off x="509784" y="4818745"/>
            <a:ext cx="3217369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"/>
            <a:r>
              <a:rPr lang="nl-NL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use_buffer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()</a:t>
            </a:r>
            <a:endParaRPr lang="en-BE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525"/>
            <a:endParaRPr lang="en-BE" sz="5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525"/>
            <a:r>
              <a:rPr lang="nl-NL" sz="1200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while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nl-NL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get_key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() </a:t>
            </a:r>
            <a:r>
              <a:rPr lang="nl-NL" sz="1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!=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nl-NL" sz="1200" dirty="0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"</a:t>
            </a:r>
            <a:r>
              <a:rPr lang="nl-NL" sz="1200" dirty="0" err="1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esc</a:t>
            </a:r>
            <a:r>
              <a:rPr lang="nl-NL" sz="1200" dirty="0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"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  <a:endParaRPr lang="en-BE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525"/>
            <a:r>
              <a:rPr lang="nl-NL" sz="1000" dirty="0">
                <a:solidFill>
                  <a:srgbClr val="A6A6A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</a:t>
            </a:r>
            <a:r>
              <a:rPr lang="nl-NL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clear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()</a:t>
            </a:r>
            <a:endParaRPr lang="en-BE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525"/>
            <a:r>
              <a:rPr lang="nl-NL" sz="1000" dirty="0">
                <a:solidFill>
                  <a:srgbClr val="A6A6A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</a:t>
            </a:r>
            <a:r>
              <a:rPr lang="nl-NL" sz="1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=</a:t>
            </a:r>
            <a:r>
              <a:rPr lang="nl-NL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round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</a:t>
            </a:r>
            <a:r>
              <a:rPr lang="nl-NL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temp.measurement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(),2)</a:t>
            </a:r>
            <a:endParaRPr lang="en-BE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525"/>
            <a:r>
              <a:rPr lang="nl-NL" sz="1000" dirty="0">
                <a:solidFill>
                  <a:srgbClr val="A6A6A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</a:t>
            </a:r>
            <a:r>
              <a:rPr lang="nl-NL" sz="1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=</a:t>
            </a:r>
            <a:r>
              <a:rPr lang="nl-NL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mag.measurement</a:t>
            </a:r>
            <a:r>
              <a:rPr lang="nl-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()</a:t>
            </a:r>
            <a:endParaRPr lang="en-BE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736AB36-ABB5-DC44-BE8C-9CB57F5A014C}"/>
              </a:ext>
            </a:extLst>
          </p:cNvPr>
          <p:cNvCxnSpPr>
            <a:cxnSpLocks/>
          </p:cNvCxnSpPr>
          <p:nvPr/>
        </p:nvCxnSpPr>
        <p:spPr>
          <a:xfrm>
            <a:off x="7552945" y="4143983"/>
            <a:ext cx="1882884" cy="1070043"/>
          </a:xfrm>
          <a:prstGeom prst="line">
            <a:avLst/>
          </a:prstGeom>
          <a:ln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508D5C3-156B-0F41-BC23-C79A51586BDD}"/>
              </a:ext>
            </a:extLst>
          </p:cNvPr>
          <p:cNvGrpSpPr/>
          <p:nvPr/>
        </p:nvGrpSpPr>
        <p:grpSpPr>
          <a:xfrm>
            <a:off x="9814113" y="1201760"/>
            <a:ext cx="1948377" cy="4968269"/>
            <a:chOff x="9814113" y="1201760"/>
            <a:chExt cx="1948377" cy="4968269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991CF686-E7A9-AE46-B89A-3E1975D869E6}"/>
                </a:ext>
              </a:extLst>
            </p:cNvPr>
            <p:cNvGrpSpPr/>
            <p:nvPr/>
          </p:nvGrpSpPr>
          <p:grpSpPr>
            <a:xfrm>
              <a:off x="9826803" y="4718264"/>
              <a:ext cx="1935687" cy="1451765"/>
              <a:chOff x="9826803" y="4718264"/>
              <a:chExt cx="1935687" cy="1451765"/>
            </a:xfrm>
          </p:grpSpPr>
          <p:pic>
            <p:nvPicPr>
              <p:cNvPr id="49" name="Picture 48" descr="Graphical user interface, text, application&#10;&#10;Description automatically generated">
                <a:extLst>
                  <a:ext uri="{FF2B5EF4-FFF2-40B4-BE49-F238E27FC236}">
                    <a16:creationId xmlns:a16="http://schemas.microsoft.com/office/drawing/2014/main" id="{B49B1017-847C-A74D-ACE7-5590E3A004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826803" y="4718264"/>
                <a:ext cx="1935687" cy="1451765"/>
              </a:xfrm>
              <a:prstGeom prst="rect">
                <a:avLst/>
              </a:prstGeom>
            </p:spPr>
          </p:pic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3DD532D2-F38A-A341-BBC7-EE38C9B4205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981617" y="5130886"/>
                <a:ext cx="1382072" cy="732416"/>
              </a:xfrm>
              <a:prstGeom prst="rect">
                <a:avLst/>
              </a:prstGeom>
            </p:spPr>
          </p:pic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C38A5CF-7227-354D-947B-4423067D1F0A}"/>
                </a:ext>
              </a:extLst>
            </p:cNvPr>
            <p:cNvGrpSpPr/>
            <p:nvPr/>
          </p:nvGrpSpPr>
          <p:grpSpPr>
            <a:xfrm>
              <a:off x="9814113" y="2960012"/>
              <a:ext cx="1935687" cy="1451765"/>
              <a:chOff x="9814113" y="2960012"/>
              <a:chExt cx="1935687" cy="1451765"/>
            </a:xfrm>
          </p:grpSpPr>
          <p:pic>
            <p:nvPicPr>
              <p:cNvPr id="47" name="Picture 46" descr="Graphical user interface, text, application&#10;&#10;Description automatically generated">
                <a:extLst>
                  <a:ext uri="{FF2B5EF4-FFF2-40B4-BE49-F238E27FC236}">
                    <a16:creationId xmlns:a16="http://schemas.microsoft.com/office/drawing/2014/main" id="{52360EE2-9B82-6742-A988-9F84765641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814113" y="2960012"/>
                <a:ext cx="1935687" cy="1451765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974BB2F5-2789-254D-B46F-9855DFC79A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981617" y="3429001"/>
                <a:ext cx="1382071" cy="671942"/>
              </a:xfrm>
              <a:prstGeom prst="rect">
                <a:avLst/>
              </a:prstGeom>
            </p:spPr>
          </p:pic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33A08F2B-9203-404A-95A4-0FB312A1407E}"/>
                </a:ext>
              </a:extLst>
            </p:cNvPr>
            <p:cNvGrpSpPr/>
            <p:nvPr/>
          </p:nvGrpSpPr>
          <p:grpSpPr>
            <a:xfrm>
              <a:off x="9817078" y="1201760"/>
              <a:ext cx="1935686" cy="1451765"/>
              <a:chOff x="9817078" y="1201760"/>
              <a:chExt cx="1935686" cy="1451765"/>
            </a:xfrm>
          </p:grpSpPr>
          <p:pic>
            <p:nvPicPr>
              <p:cNvPr id="44" name="Picture 43" descr="Graphical user interface, text, application&#10;&#10;Description automatically generated">
                <a:extLst>
                  <a:ext uri="{FF2B5EF4-FFF2-40B4-BE49-F238E27FC236}">
                    <a16:creationId xmlns:a16="http://schemas.microsoft.com/office/drawing/2014/main" id="{5907B20B-C945-8A41-A271-215DCE9334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817078" y="1201760"/>
                <a:ext cx="1935686" cy="1451765"/>
              </a:xfrm>
              <a:prstGeom prst="rect">
                <a:avLst/>
              </a:prstGeom>
            </p:spPr>
          </p:pic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597916B9-E7D3-0744-B2C3-45B8DF8D51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981618" y="1535634"/>
                <a:ext cx="1319249" cy="843150"/>
              </a:xfrm>
              <a:prstGeom prst="rect">
                <a:avLst/>
              </a:prstGeom>
            </p:spPr>
          </p:pic>
        </p:grp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D2900577-CCED-2941-A2DD-481FFEB4924F}"/>
              </a:ext>
            </a:extLst>
          </p:cNvPr>
          <p:cNvGrpSpPr/>
          <p:nvPr/>
        </p:nvGrpSpPr>
        <p:grpSpPr>
          <a:xfrm>
            <a:off x="424351" y="1300378"/>
            <a:ext cx="1607812" cy="1078405"/>
            <a:chOff x="2105016" y="1027056"/>
            <a:chExt cx="2714836" cy="1641940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38E9F5DA-A376-3B4D-A0B6-54E49DFD16D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113560" y="1027056"/>
              <a:ext cx="2566598" cy="1359327"/>
              <a:chOff x="3708183" y="4172388"/>
              <a:chExt cx="1987366" cy="1052550"/>
            </a:xfrm>
          </p:grpSpPr>
          <p:pic>
            <p:nvPicPr>
              <p:cNvPr id="84" name="Picture 2" descr="Baby Pointing Finger High Res Stock Images | Shutterstock">
                <a:extLst>
                  <a:ext uri="{FF2B5EF4-FFF2-40B4-BE49-F238E27FC236}">
                    <a16:creationId xmlns:a16="http://schemas.microsoft.com/office/drawing/2014/main" id="{7CE63807-878A-354F-B909-04E2CA65C42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708183" y="4172388"/>
                <a:ext cx="1016741" cy="1038020"/>
              </a:xfrm>
              <a:prstGeom prst="rect">
                <a:avLst/>
              </a:prstGeom>
              <a:noFill/>
              <a:effectLst>
                <a:softEdge rad="508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" name="Picture 84">
                <a:extLst>
                  <a:ext uri="{FF2B5EF4-FFF2-40B4-BE49-F238E27FC236}">
                    <a16:creationId xmlns:a16="http://schemas.microsoft.com/office/drawing/2014/main" id="{CE6D0E24-6753-0948-B220-7CA16C8808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577787" y="4231070"/>
                <a:ext cx="1117762" cy="993868"/>
              </a:xfrm>
              <a:prstGeom prst="rect">
                <a:avLst/>
              </a:prstGeom>
            </p:spPr>
          </p:pic>
        </p:grp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88985640-06F2-7B42-AD2D-5340F46A8EAD}"/>
                </a:ext>
              </a:extLst>
            </p:cNvPr>
            <p:cNvSpPr txBox="1"/>
            <p:nvPr/>
          </p:nvSpPr>
          <p:spPr>
            <a:xfrm>
              <a:off x="2105016" y="2247248"/>
              <a:ext cx="2714836" cy="421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Don’t let us in the car!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0076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344C338-C42B-E449-BB52-2176AD1AD84A}"/>
              </a:ext>
            </a:extLst>
          </p:cNvPr>
          <p:cNvSpPr txBox="1"/>
          <p:nvPr/>
        </p:nvSpPr>
        <p:spPr>
          <a:xfrm>
            <a:off x="304402" y="404813"/>
            <a:ext cx="3427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dirty="0">
                <a:solidFill>
                  <a:srgbClr val="C00000"/>
                </a:solidFill>
              </a:rPr>
              <a:t>Physical Computing …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62919F3-AD01-1E41-8B5A-55CABEF75DE9}"/>
              </a:ext>
            </a:extLst>
          </p:cNvPr>
          <p:cNvGrpSpPr/>
          <p:nvPr/>
        </p:nvGrpSpPr>
        <p:grpSpPr>
          <a:xfrm>
            <a:off x="2640091" y="1294202"/>
            <a:ext cx="6921352" cy="1200329"/>
            <a:chOff x="463426" y="1045727"/>
            <a:chExt cx="6921352" cy="120032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7B27F44-42AF-A248-A278-8325E961CE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3426" y="1105176"/>
              <a:ext cx="1070934" cy="1081433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654D150-32E2-C843-9E83-0057570A49F8}"/>
                </a:ext>
              </a:extLst>
            </p:cNvPr>
            <p:cNvSpPr/>
            <p:nvPr/>
          </p:nvSpPr>
          <p:spPr>
            <a:xfrm>
              <a:off x="1454845" y="1045727"/>
              <a:ext cx="5929933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Physical computing covers the </a:t>
              </a:r>
              <a:r>
                <a:rPr lang="en-GB" i="1" dirty="0">
                  <a:solidFill>
                    <a:srgbClr val="C00000"/>
                  </a:solidFill>
                </a:rPr>
                <a:t>design</a:t>
              </a:r>
              <a:r>
                <a:rPr lang="en-GB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and realization of</a:t>
              </a:r>
            </a:p>
            <a:p>
              <a:r>
                <a:rPr lang="en-GB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 </a:t>
              </a:r>
              <a:r>
                <a:rPr lang="en-GB" i="1" dirty="0">
                  <a:solidFill>
                    <a:srgbClr val="C00000"/>
                  </a:solidFill>
                </a:rPr>
                <a:t>interactive objects and installations </a:t>
              </a:r>
              <a:r>
                <a:rPr lang="en-GB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and allows students to   </a:t>
              </a:r>
            </a:p>
            <a:p>
              <a:r>
                <a:rPr lang="en-GB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 develop concrete, </a:t>
              </a:r>
              <a:r>
                <a:rPr lang="en-GB" i="1" dirty="0">
                  <a:solidFill>
                    <a:srgbClr val="C00000"/>
                  </a:solidFill>
                </a:rPr>
                <a:t>tangible products of the real world</a:t>
              </a:r>
              <a:r>
                <a:rPr lang="en-GB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, which arise from the </a:t>
              </a:r>
              <a:r>
                <a:rPr lang="en-GB" i="1" dirty="0">
                  <a:solidFill>
                    <a:srgbClr val="C00000"/>
                  </a:solidFill>
                </a:rPr>
                <a:t>students’ imagination </a:t>
              </a:r>
              <a:r>
                <a:rPr lang="en-GB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– </a:t>
              </a:r>
              <a:r>
                <a:rPr lang="en-GB" u="sng" dirty="0">
                  <a:hlinkClick r:id="rId4"/>
                </a:rPr>
                <a:t>Przybylla, 2014</a:t>
              </a:r>
              <a:r>
                <a:rPr lang="en-GB" dirty="0">
                  <a:solidFill>
                    <a:srgbClr val="3A343A"/>
                  </a:solidFill>
                </a:rPr>
                <a:t>.</a:t>
              </a:r>
              <a:endParaRPr lang="en-BE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4ACEA9D-B99F-8544-AE0D-6A93317E791D}"/>
              </a:ext>
            </a:extLst>
          </p:cNvPr>
          <p:cNvGrpSpPr/>
          <p:nvPr/>
        </p:nvGrpSpPr>
        <p:grpSpPr>
          <a:xfrm>
            <a:off x="19" y="6219804"/>
            <a:ext cx="11747500" cy="671941"/>
            <a:chOff x="19" y="6219804"/>
            <a:chExt cx="11747500" cy="67194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14D70ED-FC61-EF4F-9F66-AA69D4901107}"/>
                </a:ext>
              </a:extLst>
            </p:cNvPr>
            <p:cNvSpPr/>
            <p:nvPr/>
          </p:nvSpPr>
          <p:spPr>
            <a:xfrm>
              <a:off x="19" y="6321431"/>
              <a:ext cx="11747500" cy="46672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AAA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63" dirty="0">
                <a:solidFill>
                  <a:srgbClr val="FFFFFF"/>
                </a:solidFill>
              </a:endParaRPr>
            </a:p>
          </p:txBody>
        </p:sp>
        <p:pic>
          <p:nvPicPr>
            <p:cNvPr id="17" name="Picture 16" descr="A close up of a sign&#10;&#10;Description automatically generated">
              <a:extLst>
                <a:ext uri="{FF2B5EF4-FFF2-40B4-BE49-F238E27FC236}">
                  <a16:creationId xmlns:a16="http://schemas.microsoft.com/office/drawing/2014/main" id="{5FF2EC86-765E-AE40-BE6E-42A2AA60EB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01467" y="6219804"/>
              <a:ext cx="2930806" cy="671941"/>
            </a:xfrm>
            <a:prstGeom prst="rect">
              <a:avLst/>
            </a:prstGeom>
          </p:spPr>
        </p:pic>
        <p:pic>
          <p:nvPicPr>
            <p:cNvPr id="15" name="Picture 14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40DE4E2C-8EBA-6742-9513-D062ABA7ED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8773" y="6394444"/>
              <a:ext cx="2061348" cy="3441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25577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E52058E-2A09-9949-85C2-2C9FB71ADEA0}"/>
              </a:ext>
            </a:extLst>
          </p:cNvPr>
          <p:cNvSpPr/>
          <p:nvPr/>
        </p:nvSpPr>
        <p:spPr>
          <a:xfrm>
            <a:off x="19" y="6321431"/>
            <a:ext cx="11747500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AAAA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63" dirty="0">
              <a:solidFill>
                <a:srgbClr val="FFFFFF"/>
              </a:solidFill>
            </a:endParaRPr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62C61892-98BB-C74F-AE6B-015AB2D843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1467" y="6219804"/>
            <a:ext cx="2930806" cy="671941"/>
          </a:xfrm>
          <a:prstGeom prst="rect">
            <a:avLst/>
          </a:prstGeom>
        </p:spPr>
      </p:pic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2FEFC1B-D18D-5740-B74B-233CA864B42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773" y="6394444"/>
            <a:ext cx="2061348" cy="344194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F4AAC111-0C29-2E48-830D-2606E0005B8F}"/>
              </a:ext>
            </a:extLst>
          </p:cNvPr>
          <p:cNvSpPr txBox="1"/>
          <p:nvPr/>
        </p:nvSpPr>
        <p:spPr>
          <a:xfrm>
            <a:off x="304402" y="306200"/>
            <a:ext cx="342786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dirty="0">
                <a:solidFill>
                  <a:srgbClr val="C00000"/>
                </a:solidFill>
              </a:rPr>
              <a:t>Physical Computing …</a:t>
            </a:r>
          </a:p>
          <a:p>
            <a:r>
              <a:rPr lang="en-GB" sz="2400" b="1" i="1" dirty="0">
                <a:solidFill>
                  <a:srgbClr val="C00000"/>
                </a:solidFill>
              </a:rPr>
              <a:t>Heath Car Alarm</a:t>
            </a:r>
            <a:endParaRPr lang="en-BE" sz="2400" b="1" i="1" dirty="0">
              <a:solidFill>
                <a:srgbClr val="C00000"/>
              </a:solidFill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F41161D3-E80E-CA4A-B7E8-A1542AE18961}"/>
              </a:ext>
            </a:extLst>
          </p:cNvPr>
          <p:cNvGrpSpPr/>
          <p:nvPr/>
        </p:nvGrpSpPr>
        <p:grpSpPr>
          <a:xfrm>
            <a:off x="424351" y="1198752"/>
            <a:ext cx="1607812" cy="1180032"/>
            <a:chOff x="2105016" y="872323"/>
            <a:chExt cx="2714836" cy="1796673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1F5687A3-F7FC-5D44-83CF-4457265D200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113560" y="872323"/>
              <a:ext cx="2566598" cy="1514061"/>
              <a:chOff x="3708183" y="4052575"/>
              <a:chExt cx="1987366" cy="1172363"/>
            </a:xfrm>
          </p:grpSpPr>
          <p:pic>
            <p:nvPicPr>
              <p:cNvPr id="70" name="Picture 2" descr="Baby Pointing Finger High Res Stock Images | Shutterstock">
                <a:extLst>
                  <a:ext uri="{FF2B5EF4-FFF2-40B4-BE49-F238E27FC236}">
                    <a16:creationId xmlns:a16="http://schemas.microsoft.com/office/drawing/2014/main" id="{48F602AA-5479-3C4A-A8DF-239844792C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708183" y="4052575"/>
                <a:ext cx="1016741" cy="1157833"/>
              </a:xfrm>
              <a:prstGeom prst="rect">
                <a:avLst/>
              </a:prstGeom>
              <a:noFill/>
              <a:effectLst>
                <a:softEdge rad="508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E7275908-540D-0641-AD00-CD849F55CC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577787" y="4139732"/>
                <a:ext cx="1117762" cy="1085206"/>
              </a:xfrm>
              <a:prstGeom prst="rect">
                <a:avLst/>
              </a:prstGeom>
            </p:spPr>
          </p:pic>
        </p:grp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34819137-4CB9-2047-9030-6F360A63443B}"/>
                </a:ext>
              </a:extLst>
            </p:cNvPr>
            <p:cNvSpPr txBox="1"/>
            <p:nvPr/>
          </p:nvSpPr>
          <p:spPr>
            <a:xfrm>
              <a:off x="2105016" y="2247248"/>
              <a:ext cx="2714836" cy="421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Don’t let us in the car!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C1BF3C6-FAEA-8649-9C8B-C844085139FC}"/>
              </a:ext>
            </a:extLst>
          </p:cNvPr>
          <p:cNvGrpSpPr/>
          <p:nvPr/>
        </p:nvGrpSpPr>
        <p:grpSpPr>
          <a:xfrm>
            <a:off x="4650249" y="425782"/>
            <a:ext cx="4689101" cy="286577"/>
            <a:chOff x="5006921" y="182444"/>
            <a:chExt cx="4689101" cy="286577"/>
          </a:xfrm>
        </p:grpSpPr>
        <p:pic>
          <p:nvPicPr>
            <p:cNvPr id="52" name="Picture 2" descr="Four steps to computational thinking—click to enlarge">
              <a:extLst>
                <a:ext uri="{FF2B5EF4-FFF2-40B4-BE49-F238E27FC236}">
                  <a16:creationId xmlns:a16="http://schemas.microsoft.com/office/drawing/2014/main" id="{0548874D-CB21-6844-9FD4-0BBF960A6B7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006921" y="187812"/>
              <a:ext cx="4689101" cy="2710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F5017816-1C3E-7E4E-81FC-02F18E7F0040}"/>
                </a:ext>
              </a:extLst>
            </p:cNvPr>
            <p:cNvSpPr/>
            <p:nvPr/>
          </p:nvSpPr>
          <p:spPr>
            <a:xfrm>
              <a:off x="5365750" y="222250"/>
              <a:ext cx="542925" cy="209550"/>
            </a:xfrm>
            <a:prstGeom prst="rect">
              <a:avLst/>
            </a:prstGeom>
            <a:solidFill>
              <a:srgbClr val="FDB3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 dirty="0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AFC0B2A3-4715-9F49-AA43-5CB6B2E6C8D7}"/>
                </a:ext>
              </a:extLst>
            </p:cNvPr>
            <p:cNvSpPr/>
            <p:nvPr/>
          </p:nvSpPr>
          <p:spPr>
            <a:xfrm>
              <a:off x="6495069" y="212725"/>
              <a:ext cx="804256" cy="225856"/>
            </a:xfrm>
            <a:prstGeom prst="rect">
              <a:avLst/>
            </a:prstGeom>
            <a:solidFill>
              <a:srgbClr val="EB3C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5F34975E-E726-4E47-A4A3-5DD6554E9A91}"/>
                </a:ext>
              </a:extLst>
            </p:cNvPr>
            <p:cNvSpPr/>
            <p:nvPr/>
          </p:nvSpPr>
          <p:spPr>
            <a:xfrm>
              <a:off x="7634894" y="208718"/>
              <a:ext cx="804256" cy="225856"/>
            </a:xfrm>
            <a:prstGeom prst="rect">
              <a:avLst/>
            </a:prstGeom>
            <a:solidFill>
              <a:srgbClr val="C01F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7146E782-4CE5-0D47-BD62-907D145AE957}"/>
                </a:ext>
              </a:extLst>
            </p:cNvPr>
            <p:cNvSpPr/>
            <p:nvPr/>
          </p:nvSpPr>
          <p:spPr>
            <a:xfrm>
              <a:off x="8739094" y="211963"/>
              <a:ext cx="804256" cy="225856"/>
            </a:xfrm>
            <a:prstGeom prst="rect">
              <a:avLst/>
            </a:prstGeom>
            <a:solidFill>
              <a:srgbClr val="93C6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3123D29E-0BDA-E84E-A003-EB738446A21C}"/>
                </a:ext>
              </a:extLst>
            </p:cNvPr>
            <p:cNvSpPr txBox="1"/>
            <p:nvPr/>
          </p:nvSpPr>
          <p:spPr>
            <a:xfrm>
              <a:off x="5297625" y="192022"/>
              <a:ext cx="76450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1200" dirty="0">
                  <a:solidFill>
                    <a:schemeClr val="bg1"/>
                  </a:solidFill>
                </a:rPr>
                <a:t>Structure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9F4F6C9-8C93-724D-A7A9-90F617278C46}"/>
                </a:ext>
              </a:extLst>
            </p:cNvPr>
            <p:cNvSpPr txBox="1"/>
            <p:nvPr/>
          </p:nvSpPr>
          <p:spPr>
            <a:xfrm>
              <a:off x="6440546" y="188525"/>
              <a:ext cx="7491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1200" dirty="0">
                  <a:solidFill>
                    <a:schemeClr val="bg1"/>
                  </a:solidFill>
                </a:rPr>
                <a:t>Translate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B7EF713-43A0-C840-8443-6C8CEEE0B88E}"/>
                </a:ext>
              </a:extLst>
            </p:cNvPr>
            <p:cNvSpPr txBox="1"/>
            <p:nvPr/>
          </p:nvSpPr>
          <p:spPr>
            <a:xfrm>
              <a:off x="7578886" y="185026"/>
              <a:ext cx="6614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1200" dirty="0">
                  <a:solidFill>
                    <a:schemeClr val="bg1"/>
                  </a:solidFill>
                </a:rPr>
                <a:t>Process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11F66690-BD23-E548-A8B8-A700FA894F00}"/>
                </a:ext>
              </a:extLst>
            </p:cNvPr>
            <p:cNvSpPr txBox="1"/>
            <p:nvPr/>
          </p:nvSpPr>
          <p:spPr>
            <a:xfrm>
              <a:off x="8679927" y="182444"/>
              <a:ext cx="645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1200" dirty="0">
                  <a:solidFill>
                    <a:schemeClr val="bg1"/>
                  </a:solidFill>
                </a:rPr>
                <a:t>Control</a:t>
              </a:r>
            </a:p>
          </p:txBody>
        </p:sp>
      </p:grpSp>
      <p:pic>
        <p:nvPicPr>
          <p:cNvPr id="16" name="HeatCarAlarm" descr="HeatCarAlarm">
            <a:hlinkClick r:id="" action="ppaction://media"/>
            <a:extLst>
              <a:ext uri="{FF2B5EF4-FFF2-40B4-BE49-F238E27FC236}">
                <a16:creationId xmlns:a16="http://schemas.microsoft.com/office/drawing/2014/main" id="{BAC3F778-019A-8A44-880B-01D897CBAF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79499" y="2519689"/>
            <a:ext cx="11252774" cy="361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18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FC5E2B-DB83-0446-8DE4-1D704F718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0663" y="356004"/>
            <a:ext cx="6135271" cy="41693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F0F8BF5-8560-344F-AF1B-D2B0CBDF3A7A}"/>
              </a:ext>
            </a:extLst>
          </p:cNvPr>
          <p:cNvSpPr/>
          <p:nvPr/>
        </p:nvSpPr>
        <p:spPr>
          <a:xfrm>
            <a:off x="9248814" y="4178883"/>
            <a:ext cx="1428275" cy="503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18" name="Picture 17" descr="A close up of a clock&#10;&#10;Description automatically generated">
            <a:extLst>
              <a:ext uri="{FF2B5EF4-FFF2-40B4-BE49-F238E27FC236}">
                <a16:creationId xmlns:a16="http://schemas.microsoft.com/office/drawing/2014/main" id="{581AD231-FD15-8A46-B706-DEBE9C6FBAA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4406" y="4893772"/>
            <a:ext cx="1428275" cy="107120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B51D8DB-5EA1-4C4A-80A0-558329200B7A}"/>
              </a:ext>
            </a:extLst>
          </p:cNvPr>
          <p:cNvGrpSpPr>
            <a:grpSpLocks noChangeAspect="1"/>
          </p:cNvGrpSpPr>
          <p:nvPr/>
        </p:nvGrpSpPr>
        <p:grpSpPr>
          <a:xfrm>
            <a:off x="2895696" y="4102558"/>
            <a:ext cx="7927568" cy="2600085"/>
            <a:chOff x="2895696" y="4102558"/>
            <a:chExt cx="7927568" cy="2600085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6B82BFAE-8AAE-1C43-B580-B9A8383FF624}"/>
                </a:ext>
              </a:extLst>
            </p:cNvPr>
            <p:cNvGrpSpPr/>
            <p:nvPr/>
          </p:nvGrpSpPr>
          <p:grpSpPr>
            <a:xfrm>
              <a:off x="8585400" y="4102558"/>
              <a:ext cx="2237864" cy="2600085"/>
              <a:chOff x="5462303" y="2325525"/>
              <a:chExt cx="2468941" cy="2868564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D6C12C62-F07E-A746-88CA-FA6CADB057B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462303" y="2325525"/>
                <a:ext cx="2468941" cy="2511319"/>
                <a:chOff x="5173767" y="1863676"/>
                <a:chExt cx="3080541" cy="3133422"/>
              </a:xfrm>
            </p:grpSpPr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A3086E70-57BB-C14C-831C-654D19759BD5}"/>
                    </a:ext>
                  </a:extLst>
                </p:cNvPr>
                <p:cNvSpPr/>
                <p:nvPr/>
              </p:nvSpPr>
              <p:spPr>
                <a:xfrm rot="20163316">
                  <a:off x="5261634" y="1954608"/>
                  <a:ext cx="1873712" cy="48670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BE"/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18AB6AA5-50AA-6848-9DB5-4236330C4FF7}"/>
                    </a:ext>
                  </a:extLst>
                </p:cNvPr>
                <p:cNvSpPr/>
                <p:nvPr/>
              </p:nvSpPr>
              <p:spPr>
                <a:xfrm rot="2144806">
                  <a:off x="6903995" y="1863676"/>
                  <a:ext cx="1004641" cy="35289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BE"/>
                </a:p>
              </p:txBody>
            </p:sp>
            <p:pic>
              <p:nvPicPr>
                <p:cNvPr id="44" name="Picture 43">
                  <a:extLst>
                    <a:ext uri="{FF2B5EF4-FFF2-40B4-BE49-F238E27FC236}">
                      <a16:creationId xmlns:a16="http://schemas.microsoft.com/office/drawing/2014/main" id="{EC54DAB3-18D0-9D44-964D-EA8E5441D0F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b="-1"/>
                <a:stretch/>
              </p:blipFill>
              <p:spPr>
                <a:xfrm rot="3960593" flipH="1">
                  <a:off x="5305375" y="2048165"/>
                  <a:ext cx="2817325" cy="3080541"/>
                </a:xfrm>
                <a:prstGeom prst="rect">
                  <a:avLst/>
                </a:prstGeom>
              </p:spPr>
            </p:pic>
          </p:grp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E8E9B9E3-EF5C-BD43-96AA-07D927793363}"/>
                  </a:ext>
                </a:extLst>
              </p:cNvPr>
              <p:cNvSpPr/>
              <p:nvPr/>
            </p:nvSpPr>
            <p:spPr>
              <a:xfrm rot="2144806">
                <a:off x="5913987" y="4770487"/>
                <a:ext cx="731938" cy="41012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3EEBFB94-65D0-A042-B276-7104CBC588DB}"/>
                  </a:ext>
                </a:extLst>
              </p:cNvPr>
              <p:cNvSpPr/>
              <p:nvPr/>
            </p:nvSpPr>
            <p:spPr>
              <a:xfrm>
                <a:off x="5515613" y="2610949"/>
                <a:ext cx="752030" cy="25831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/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1C41374-B354-C543-B7D9-1FB5D39825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95696" y="4893772"/>
              <a:ext cx="6430830" cy="1071206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5620880-859D-6D45-A559-375A23326515}"/>
                </a:ext>
              </a:extLst>
            </p:cNvPr>
            <p:cNvSpPr txBox="1"/>
            <p:nvPr/>
          </p:nvSpPr>
          <p:spPr>
            <a:xfrm>
              <a:off x="3544717" y="5657201"/>
              <a:ext cx="7672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70C0"/>
                  </a:solidFill>
                </a:rPr>
                <a:t>10 cm</a:t>
              </a:r>
            </a:p>
          </p:txBody>
        </p:sp>
      </p:grpSp>
      <p:pic>
        <p:nvPicPr>
          <p:cNvPr id="40" name="Picture 39" descr="A close up of a computer&#10;&#10;Description automatically generated">
            <a:extLst>
              <a:ext uri="{FF2B5EF4-FFF2-40B4-BE49-F238E27FC236}">
                <a16:creationId xmlns:a16="http://schemas.microsoft.com/office/drawing/2014/main" id="{2FDBD2AD-650C-1747-BC9E-1575CC7ED81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7303" y="4893772"/>
            <a:ext cx="1714122" cy="93456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9CE6933-A941-5F4A-AC67-15023DD05DF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4406" y="4893772"/>
            <a:ext cx="1428275" cy="1071206"/>
          </a:xfrm>
          <a:prstGeom prst="rect">
            <a:avLst/>
          </a:prstGeom>
        </p:spPr>
      </p:pic>
      <p:pic>
        <p:nvPicPr>
          <p:cNvPr id="56" name="Picture 55" descr="A picture containing sitting, white, water, stop&#10;&#10;Description automatically generated">
            <a:extLst>
              <a:ext uri="{FF2B5EF4-FFF2-40B4-BE49-F238E27FC236}">
                <a16:creationId xmlns:a16="http://schemas.microsoft.com/office/drawing/2014/main" id="{39D6B333-7B18-9C43-9090-3D090CDE2A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58168" y="940982"/>
            <a:ext cx="1315199" cy="2409301"/>
          </a:xfrm>
          <a:prstGeom prst="rect">
            <a:avLst/>
          </a:prstGeom>
        </p:spPr>
      </p:pic>
      <p:sp>
        <p:nvSpPr>
          <p:cNvPr id="57" name="Parallelogram 56">
            <a:extLst>
              <a:ext uri="{FF2B5EF4-FFF2-40B4-BE49-F238E27FC236}">
                <a16:creationId xmlns:a16="http://schemas.microsoft.com/office/drawing/2014/main" id="{D2546D77-C5B3-8840-8124-D44D1479D864}"/>
              </a:ext>
            </a:extLst>
          </p:cNvPr>
          <p:cNvSpPr/>
          <p:nvPr/>
        </p:nvSpPr>
        <p:spPr>
          <a:xfrm rot="2459859">
            <a:off x="8972492" y="92902"/>
            <a:ext cx="629412" cy="4513820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2BC6C5F-ABC9-F945-AB94-5B98D97B4DFD}"/>
              </a:ext>
            </a:extLst>
          </p:cNvPr>
          <p:cNvSpPr txBox="1"/>
          <p:nvPr/>
        </p:nvSpPr>
        <p:spPr>
          <a:xfrm>
            <a:off x="270320" y="207824"/>
            <a:ext cx="345575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dirty="0">
                <a:solidFill>
                  <a:srgbClr val="C00000"/>
                </a:solidFill>
              </a:rPr>
              <a:t>Physical Computing …</a:t>
            </a:r>
          </a:p>
          <a:p>
            <a:r>
              <a:rPr lang="en-GB" sz="2400" b="1" i="1" dirty="0">
                <a:solidFill>
                  <a:srgbClr val="C00000"/>
                </a:solidFill>
              </a:rPr>
              <a:t>Uniform Linear Motion</a:t>
            </a:r>
            <a:endParaRPr lang="en-BE" sz="2400" b="1" i="1" dirty="0">
              <a:solidFill>
                <a:srgbClr val="C00000"/>
              </a:solidFill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424059A-243F-C541-9C7C-EFD27E2333F7}"/>
              </a:ext>
            </a:extLst>
          </p:cNvPr>
          <p:cNvGrpSpPr/>
          <p:nvPr/>
        </p:nvGrpSpPr>
        <p:grpSpPr>
          <a:xfrm>
            <a:off x="19" y="6219804"/>
            <a:ext cx="11747500" cy="671941"/>
            <a:chOff x="19" y="6219804"/>
            <a:chExt cx="11747500" cy="671941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7CC30C98-C43F-CD4D-8696-349DF9CCE775}"/>
                </a:ext>
              </a:extLst>
            </p:cNvPr>
            <p:cNvSpPr/>
            <p:nvPr/>
          </p:nvSpPr>
          <p:spPr>
            <a:xfrm>
              <a:off x="19" y="6321431"/>
              <a:ext cx="11747500" cy="46672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AAA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63" dirty="0">
                <a:solidFill>
                  <a:srgbClr val="FFFFFF"/>
                </a:solidFill>
              </a:endParaRPr>
            </a:p>
          </p:txBody>
        </p:sp>
        <p:pic>
          <p:nvPicPr>
            <p:cNvPr id="47" name="Picture 46" descr="A close up of a sign&#10;&#10;Description automatically generated">
              <a:extLst>
                <a:ext uri="{FF2B5EF4-FFF2-40B4-BE49-F238E27FC236}">
                  <a16:creationId xmlns:a16="http://schemas.microsoft.com/office/drawing/2014/main" id="{924713B4-FE38-D947-AD0F-5CB869E3F9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01467" y="6219804"/>
              <a:ext cx="2930806" cy="671941"/>
            </a:xfrm>
            <a:prstGeom prst="rect">
              <a:avLst/>
            </a:prstGeom>
          </p:spPr>
        </p:pic>
        <p:pic>
          <p:nvPicPr>
            <p:cNvPr id="49" name="Picture 48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108853D0-0A12-D243-B673-324F83CD7A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8773" y="6394444"/>
              <a:ext cx="2061348" cy="344194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1A5533E6-A113-334E-A948-9DEEE589193D}"/>
              </a:ext>
            </a:extLst>
          </p:cNvPr>
          <p:cNvSpPr/>
          <p:nvPr/>
        </p:nvSpPr>
        <p:spPr>
          <a:xfrm>
            <a:off x="559847" y="1397688"/>
            <a:ext cx="3271019" cy="3216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BE" sz="1200" dirty="0">
                <a:solidFill>
                  <a:srgbClr val="0023FF"/>
                </a:solidFill>
              </a:rPr>
              <a:t>from</a:t>
            </a:r>
            <a:r>
              <a:rPr lang="en-BE" sz="1200" dirty="0"/>
              <a:t> time </a:t>
            </a:r>
            <a:r>
              <a:rPr lang="en-BE" sz="1200" dirty="0">
                <a:solidFill>
                  <a:srgbClr val="0023FF"/>
                </a:solidFill>
              </a:rPr>
              <a:t>import</a:t>
            </a:r>
            <a:r>
              <a:rPr lang="en-BE" sz="1200" dirty="0"/>
              <a:t> </a:t>
            </a:r>
            <a:r>
              <a:rPr lang="en-BE" sz="1200" dirty="0">
                <a:solidFill>
                  <a:srgbClr val="FF0000"/>
                </a:solidFill>
              </a:rPr>
              <a:t>*</a:t>
            </a:r>
          </a:p>
          <a:p>
            <a:r>
              <a:rPr lang="en-BE" sz="1200" dirty="0">
                <a:solidFill>
                  <a:srgbClr val="0023FF"/>
                </a:solidFill>
              </a:rPr>
              <a:t>from</a:t>
            </a:r>
            <a:r>
              <a:rPr lang="en-BE" sz="1200" dirty="0"/>
              <a:t> ti_system </a:t>
            </a:r>
            <a:r>
              <a:rPr lang="en-BE" sz="1200" dirty="0">
                <a:solidFill>
                  <a:srgbClr val="0023FF"/>
                </a:solidFill>
              </a:rPr>
              <a:t>import</a:t>
            </a:r>
            <a:r>
              <a:rPr lang="en-BE" sz="1200" dirty="0"/>
              <a:t> </a:t>
            </a:r>
            <a:r>
              <a:rPr lang="en-BE" sz="1200" dirty="0">
                <a:solidFill>
                  <a:srgbClr val="FF0000"/>
                </a:solidFill>
              </a:rPr>
              <a:t>*</a:t>
            </a:r>
          </a:p>
          <a:p>
            <a:r>
              <a:rPr lang="en-BE" sz="1200" dirty="0">
                <a:solidFill>
                  <a:srgbClr val="0023FF"/>
                </a:solidFill>
              </a:rPr>
              <a:t>import</a:t>
            </a:r>
            <a:r>
              <a:rPr lang="en-BE" sz="1200" dirty="0"/>
              <a:t> ti_rover </a:t>
            </a:r>
            <a:r>
              <a:rPr lang="en-BE" sz="1200" dirty="0">
                <a:solidFill>
                  <a:srgbClr val="0023FF"/>
                </a:solidFill>
              </a:rPr>
              <a:t>as</a:t>
            </a:r>
            <a:r>
              <a:rPr lang="en-BE" sz="1200" dirty="0"/>
              <a:t> rv</a:t>
            </a:r>
          </a:p>
          <a:p>
            <a:endParaRPr lang="en-BE" sz="500" dirty="0"/>
          </a:p>
          <a:p>
            <a:r>
              <a:rPr lang="en-BE" sz="1200" dirty="0"/>
              <a:t>d0</a:t>
            </a:r>
            <a:r>
              <a:rPr lang="en-BE" sz="1200" dirty="0">
                <a:solidFill>
                  <a:srgbClr val="FF0000"/>
                </a:solidFill>
              </a:rPr>
              <a:t>=</a:t>
            </a:r>
            <a:r>
              <a:rPr lang="en-BE" sz="1200" dirty="0"/>
              <a:t>rv.ranger_measurement()</a:t>
            </a:r>
          </a:p>
          <a:p>
            <a:r>
              <a:rPr lang="en-BE" sz="1200" dirty="0"/>
              <a:t>t0</a:t>
            </a:r>
            <a:r>
              <a:rPr lang="en-BE" sz="1200" dirty="0">
                <a:solidFill>
                  <a:srgbClr val="FF0000"/>
                </a:solidFill>
              </a:rPr>
              <a:t>=</a:t>
            </a:r>
            <a:r>
              <a:rPr lang="en-BE" sz="1200" dirty="0"/>
              <a:t>clock()</a:t>
            </a:r>
          </a:p>
          <a:p>
            <a:endParaRPr lang="en-BE" sz="500" dirty="0"/>
          </a:p>
          <a:p>
            <a:r>
              <a:rPr lang="en-BE" sz="1200" dirty="0"/>
              <a:t>dis</a:t>
            </a:r>
            <a:r>
              <a:rPr lang="en-BE" sz="1200" dirty="0">
                <a:solidFill>
                  <a:srgbClr val="FF0000"/>
                </a:solidFill>
              </a:rPr>
              <a:t>=</a:t>
            </a:r>
            <a:r>
              <a:rPr lang="en-BE" sz="1200" dirty="0"/>
              <a:t>[] ; t</a:t>
            </a:r>
            <a:r>
              <a:rPr lang="en-BE" sz="1200" dirty="0">
                <a:solidFill>
                  <a:srgbClr val="FF0000"/>
                </a:solidFill>
              </a:rPr>
              <a:t>=</a:t>
            </a:r>
            <a:r>
              <a:rPr lang="en-BE" sz="1200" dirty="0"/>
              <a:t>[]</a:t>
            </a:r>
          </a:p>
          <a:p>
            <a:endParaRPr lang="en-BE" sz="500" dirty="0"/>
          </a:p>
          <a:p>
            <a:r>
              <a:rPr lang="en-BE" sz="1200" dirty="0"/>
              <a:t>rv.forward(100)</a:t>
            </a:r>
          </a:p>
          <a:p>
            <a:endParaRPr lang="en-BE" sz="500" dirty="0"/>
          </a:p>
          <a:p>
            <a:r>
              <a:rPr lang="en-BE" sz="1200" dirty="0">
                <a:solidFill>
                  <a:srgbClr val="0023FF"/>
                </a:solidFill>
              </a:rPr>
              <a:t>while</a:t>
            </a:r>
            <a:r>
              <a:rPr lang="en-BE" sz="1200" dirty="0"/>
              <a:t> d </a:t>
            </a:r>
            <a:r>
              <a:rPr lang="en-BE" sz="1200" dirty="0">
                <a:solidFill>
                  <a:srgbClr val="FF0000"/>
                </a:solidFill>
              </a:rPr>
              <a:t>&gt;</a:t>
            </a:r>
            <a:r>
              <a:rPr lang="en-BE" sz="1200" dirty="0"/>
              <a:t> 0.1:</a:t>
            </a:r>
          </a:p>
          <a:p>
            <a:r>
              <a:rPr lang="nl-NL" sz="1000" dirty="0">
                <a:solidFill>
                  <a:srgbClr val="A6A6A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</a:t>
            </a:r>
            <a:r>
              <a:rPr lang="en-BE" sz="1200" dirty="0"/>
              <a:t>d</a:t>
            </a:r>
            <a:r>
              <a:rPr lang="en-BE" sz="1200" dirty="0">
                <a:solidFill>
                  <a:srgbClr val="FF0000"/>
                </a:solidFill>
              </a:rPr>
              <a:t>=</a:t>
            </a:r>
            <a:r>
              <a:rPr lang="en-BE" sz="1200" dirty="0"/>
              <a:t>rv.ranger_measurement()</a:t>
            </a:r>
          </a:p>
          <a:p>
            <a:r>
              <a:rPr lang="nl-NL" sz="1000" dirty="0">
                <a:solidFill>
                  <a:srgbClr val="A6A6A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</a:t>
            </a:r>
            <a:r>
              <a:rPr lang="en-BE" sz="1200" dirty="0"/>
              <a:t>dis.append(d)</a:t>
            </a:r>
          </a:p>
          <a:p>
            <a:r>
              <a:rPr lang="nl-NL" sz="1000" dirty="0">
                <a:solidFill>
                  <a:srgbClr val="A6A6A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</a:t>
            </a:r>
            <a:r>
              <a:rPr lang="en-BE" sz="1200" dirty="0"/>
              <a:t>t.append(clock())</a:t>
            </a:r>
          </a:p>
          <a:p>
            <a:endParaRPr lang="en-BE" sz="500" dirty="0"/>
          </a:p>
          <a:p>
            <a:r>
              <a:rPr lang="en-BE" sz="1200" dirty="0"/>
              <a:t>rv.stop()</a:t>
            </a:r>
          </a:p>
          <a:p>
            <a:endParaRPr lang="en-BE" sz="500" dirty="0"/>
          </a:p>
          <a:p>
            <a:r>
              <a:rPr lang="en-BE" sz="1200" dirty="0"/>
              <a:t>store_list(</a:t>
            </a:r>
            <a:r>
              <a:rPr lang="en-BE" sz="1200" dirty="0">
                <a:solidFill>
                  <a:srgbClr val="008000"/>
                </a:solidFill>
              </a:rPr>
              <a:t>"distance"</a:t>
            </a:r>
            <a:r>
              <a:rPr lang="en-BE" sz="1200" dirty="0"/>
              <a:t>,dis) ; store_list(</a:t>
            </a:r>
            <a:r>
              <a:rPr lang="en-BE" sz="1200" dirty="0">
                <a:solidFill>
                  <a:srgbClr val="008000"/>
                </a:solidFill>
              </a:rPr>
              <a:t>"time"</a:t>
            </a:r>
            <a:r>
              <a:rPr lang="en-BE" sz="1200" dirty="0"/>
              <a:t>,t)</a:t>
            </a:r>
          </a:p>
          <a:p>
            <a:r>
              <a:rPr lang="en-BE" sz="1200" dirty="0"/>
              <a:t>store_value(</a:t>
            </a:r>
            <a:r>
              <a:rPr lang="en-BE" sz="1200" dirty="0">
                <a:solidFill>
                  <a:srgbClr val="008000"/>
                </a:solidFill>
              </a:rPr>
              <a:t>"t0"</a:t>
            </a:r>
            <a:r>
              <a:rPr lang="en-BE" sz="1200" dirty="0"/>
              <a:t>,t0) ; store_value(</a:t>
            </a:r>
            <a:r>
              <a:rPr lang="en-BE" sz="1200" dirty="0">
                <a:solidFill>
                  <a:srgbClr val="008000"/>
                </a:solidFill>
              </a:rPr>
              <a:t>"d0"</a:t>
            </a:r>
            <a:r>
              <a:rPr lang="en-BE" sz="1200" dirty="0"/>
              <a:t>,d0)</a:t>
            </a:r>
            <a:endParaRPr lang="en-BE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EB7F8C3-BEB3-8D48-B16A-078E635BA8B6}"/>
              </a:ext>
            </a:extLst>
          </p:cNvPr>
          <p:cNvGrpSpPr/>
          <p:nvPr/>
        </p:nvGrpSpPr>
        <p:grpSpPr>
          <a:xfrm>
            <a:off x="3431696" y="3005820"/>
            <a:ext cx="1755853" cy="1087549"/>
            <a:chOff x="3431696" y="3005820"/>
            <a:chExt cx="1755853" cy="1087549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FD35A73A-40EE-D846-8A7F-7F8283F6E3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44717" y="3005820"/>
              <a:ext cx="1642832" cy="1087549"/>
            </a:xfrm>
            <a:prstGeom prst="straightConnector1">
              <a:avLst/>
            </a:prstGeom>
            <a:ln w="19050"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D3E277A-9AD6-304E-81AB-5396E2FCDAE6}"/>
                </a:ext>
              </a:extLst>
            </p:cNvPr>
            <p:cNvSpPr txBox="1"/>
            <p:nvPr/>
          </p:nvSpPr>
          <p:spPr>
            <a:xfrm rot="19570920">
              <a:off x="3431696" y="3261034"/>
              <a:ext cx="16523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1400" dirty="0">
                  <a:solidFill>
                    <a:srgbClr val="4472C4"/>
                  </a:solidFill>
                </a:rPr>
                <a:t>+ data manipulation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421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96296E-6 L 0.48008 0.00556 " pathEditMode="relative" rAng="0" ptsTypes="AA">
                                      <p:cBhvr>
                                        <p:cTn id="6" dur="6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97" y="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" dur="6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6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46537E-7945-524A-8B73-E312A5F091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0662" y="356004"/>
            <a:ext cx="6135271" cy="41693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F0F8BF5-8560-344F-AF1B-D2B0CBDF3A7A}"/>
              </a:ext>
            </a:extLst>
          </p:cNvPr>
          <p:cNvSpPr/>
          <p:nvPr/>
        </p:nvSpPr>
        <p:spPr>
          <a:xfrm>
            <a:off x="9248814" y="4178883"/>
            <a:ext cx="1428275" cy="503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18" name="Picture 17" descr="A close up of a clock&#10;&#10;Description automatically generated">
            <a:extLst>
              <a:ext uri="{FF2B5EF4-FFF2-40B4-BE49-F238E27FC236}">
                <a16:creationId xmlns:a16="http://schemas.microsoft.com/office/drawing/2014/main" id="{581AD231-FD15-8A46-B706-DEBE9C6FBAA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4406" y="4893772"/>
            <a:ext cx="1428275" cy="107120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B51D8DB-5EA1-4C4A-80A0-558329200B7A}"/>
              </a:ext>
            </a:extLst>
          </p:cNvPr>
          <p:cNvGrpSpPr>
            <a:grpSpLocks noChangeAspect="1"/>
          </p:cNvGrpSpPr>
          <p:nvPr/>
        </p:nvGrpSpPr>
        <p:grpSpPr>
          <a:xfrm>
            <a:off x="2895696" y="4102558"/>
            <a:ext cx="7927568" cy="2600085"/>
            <a:chOff x="2895696" y="4102558"/>
            <a:chExt cx="7927568" cy="2600085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6B82BFAE-8AAE-1C43-B580-B9A8383FF624}"/>
                </a:ext>
              </a:extLst>
            </p:cNvPr>
            <p:cNvGrpSpPr/>
            <p:nvPr/>
          </p:nvGrpSpPr>
          <p:grpSpPr>
            <a:xfrm>
              <a:off x="8585400" y="4102558"/>
              <a:ext cx="2237864" cy="2600085"/>
              <a:chOff x="5462303" y="2325525"/>
              <a:chExt cx="2468941" cy="2868564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D6C12C62-F07E-A746-88CA-FA6CADB057B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462303" y="2325525"/>
                <a:ext cx="2468941" cy="2511319"/>
                <a:chOff x="5173767" y="1863676"/>
                <a:chExt cx="3080541" cy="3133422"/>
              </a:xfrm>
            </p:grpSpPr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A3086E70-57BB-C14C-831C-654D19759BD5}"/>
                    </a:ext>
                  </a:extLst>
                </p:cNvPr>
                <p:cNvSpPr/>
                <p:nvPr/>
              </p:nvSpPr>
              <p:spPr>
                <a:xfrm rot="20163316">
                  <a:off x="5261634" y="1954608"/>
                  <a:ext cx="1873712" cy="48670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BE"/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18AB6AA5-50AA-6848-9DB5-4236330C4FF7}"/>
                    </a:ext>
                  </a:extLst>
                </p:cNvPr>
                <p:cNvSpPr/>
                <p:nvPr/>
              </p:nvSpPr>
              <p:spPr>
                <a:xfrm rot="2144806">
                  <a:off x="6903995" y="1863676"/>
                  <a:ext cx="1004641" cy="35289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BE"/>
                </a:p>
              </p:txBody>
            </p:sp>
            <p:pic>
              <p:nvPicPr>
                <p:cNvPr id="44" name="Picture 43">
                  <a:extLst>
                    <a:ext uri="{FF2B5EF4-FFF2-40B4-BE49-F238E27FC236}">
                      <a16:creationId xmlns:a16="http://schemas.microsoft.com/office/drawing/2014/main" id="{EC54DAB3-18D0-9D44-964D-EA8E5441D0F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b="-1"/>
                <a:stretch/>
              </p:blipFill>
              <p:spPr>
                <a:xfrm rot="3960593" flipH="1">
                  <a:off x="5305375" y="2048165"/>
                  <a:ext cx="2817325" cy="3080541"/>
                </a:xfrm>
                <a:prstGeom prst="rect">
                  <a:avLst/>
                </a:prstGeom>
              </p:spPr>
            </p:pic>
          </p:grp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E8E9B9E3-EF5C-BD43-96AA-07D927793363}"/>
                  </a:ext>
                </a:extLst>
              </p:cNvPr>
              <p:cNvSpPr/>
              <p:nvPr/>
            </p:nvSpPr>
            <p:spPr>
              <a:xfrm rot="2144806">
                <a:off x="5913987" y="4770487"/>
                <a:ext cx="731938" cy="41012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3EEBFB94-65D0-A042-B276-7104CBC588DB}"/>
                  </a:ext>
                </a:extLst>
              </p:cNvPr>
              <p:cNvSpPr/>
              <p:nvPr/>
            </p:nvSpPr>
            <p:spPr>
              <a:xfrm>
                <a:off x="5515613" y="2610949"/>
                <a:ext cx="752030" cy="25831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/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1C41374-B354-C543-B7D9-1FB5D39825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95696" y="4893772"/>
              <a:ext cx="6430830" cy="1071206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5620880-859D-6D45-A559-375A23326515}"/>
                </a:ext>
              </a:extLst>
            </p:cNvPr>
            <p:cNvSpPr txBox="1"/>
            <p:nvPr/>
          </p:nvSpPr>
          <p:spPr>
            <a:xfrm>
              <a:off x="3544717" y="5657201"/>
              <a:ext cx="7672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70C0"/>
                  </a:solidFill>
                </a:rPr>
                <a:t>10 cm</a:t>
              </a:r>
            </a:p>
          </p:txBody>
        </p:sp>
      </p:grpSp>
      <p:pic>
        <p:nvPicPr>
          <p:cNvPr id="40" name="Picture 39" descr="A close up of a computer&#10;&#10;Description automatically generated">
            <a:extLst>
              <a:ext uri="{FF2B5EF4-FFF2-40B4-BE49-F238E27FC236}">
                <a16:creationId xmlns:a16="http://schemas.microsoft.com/office/drawing/2014/main" id="{2FDBD2AD-650C-1747-BC9E-1575CC7ED81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7706" y="4929284"/>
            <a:ext cx="1714122" cy="93456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9CE6933-A941-5F4A-AC67-15023DD05DF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4406" y="4893772"/>
            <a:ext cx="1428275" cy="1071206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7424059A-243F-C541-9C7C-EFD27E2333F7}"/>
              </a:ext>
            </a:extLst>
          </p:cNvPr>
          <p:cNvGrpSpPr/>
          <p:nvPr/>
        </p:nvGrpSpPr>
        <p:grpSpPr>
          <a:xfrm>
            <a:off x="19" y="6219804"/>
            <a:ext cx="11747500" cy="671941"/>
            <a:chOff x="19" y="6219804"/>
            <a:chExt cx="11747500" cy="671941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7CC30C98-C43F-CD4D-8696-349DF9CCE775}"/>
                </a:ext>
              </a:extLst>
            </p:cNvPr>
            <p:cNvSpPr/>
            <p:nvPr/>
          </p:nvSpPr>
          <p:spPr>
            <a:xfrm>
              <a:off x="19" y="6321431"/>
              <a:ext cx="11747500" cy="46672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AAA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63" dirty="0">
                <a:solidFill>
                  <a:srgbClr val="FFFFFF"/>
                </a:solidFill>
              </a:endParaRPr>
            </a:p>
          </p:txBody>
        </p:sp>
        <p:pic>
          <p:nvPicPr>
            <p:cNvPr id="47" name="Picture 46" descr="A close up of a sign&#10;&#10;Description automatically generated">
              <a:extLst>
                <a:ext uri="{FF2B5EF4-FFF2-40B4-BE49-F238E27FC236}">
                  <a16:creationId xmlns:a16="http://schemas.microsoft.com/office/drawing/2014/main" id="{924713B4-FE38-D947-AD0F-5CB869E3F98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01467" y="6219804"/>
              <a:ext cx="2930806" cy="671941"/>
            </a:xfrm>
            <a:prstGeom prst="rect">
              <a:avLst/>
            </a:prstGeom>
          </p:spPr>
        </p:pic>
        <p:pic>
          <p:nvPicPr>
            <p:cNvPr id="49" name="Picture 48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108853D0-0A12-D243-B673-324F83CD7A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8773" y="6394444"/>
              <a:ext cx="2061348" cy="344194"/>
            </a:xfrm>
            <a:prstGeom prst="rect">
              <a:avLst/>
            </a:prstGeom>
          </p:spPr>
        </p:pic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1D807DA1-32C8-ED4A-8AB2-77271047594E}"/>
              </a:ext>
            </a:extLst>
          </p:cNvPr>
          <p:cNvSpPr/>
          <p:nvPr/>
        </p:nvSpPr>
        <p:spPr>
          <a:xfrm>
            <a:off x="559847" y="1397688"/>
            <a:ext cx="3271019" cy="3216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BE" sz="1200" dirty="0">
                <a:solidFill>
                  <a:srgbClr val="0023FF"/>
                </a:solidFill>
              </a:rPr>
              <a:t>from</a:t>
            </a:r>
            <a:r>
              <a:rPr lang="en-BE" sz="1200" dirty="0"/>
              <a:t> time </a:t>
            </a:r>
            <a:r>
              <a:rPr lang="en-BE" sz="1200" dirty="0">
                <a:solidFill>
                  <a:srgbClr val="0023FF"/>
                </a:solidFill>
              </a:rPr>
              <a:t>import</a:t>
            </a:r>
            <a:r>
              <a:rPr lang="en-BE" sz="1200" dirty="0"/>
              <a:t> </a:t>
            </a:r>
            <a:r>
              <a:rPr lang="en-BE" sz="1200" dirty="0">
                <a:solidFill>
                  <a:srgbClr val="FF0000"/>
                </a:solidFill>
              </a:rPr>
              <a:t>*</a:t>
            </a:r>
          </a:p>
          <a:p>
            <a:r>
              <a:rPr lang="en-BE" sz="1200" dirty="0">
                <a:solidFill>
                  <a:srgbClr val="0023FF"/>
                </a:solidFill>
              </a:rPr>
              <a:t>from</a:t>
            </a:r>
            <a:r>
              <a:rPr lang="en-BE" sz="1200" dirty="0"/>
              <a:t> ti_system </a:t>
            </a:r>
            <a:r>
              <a:rPr lang="en-BE" sz="1200" dirty="0">
                <a:solidFill>
                  <a:srgbClr val="0023FF"/>
                </a:solidFill>
              </a:rPr>
              <a:t>import</a:t>
            </a:r>
            <a:r>
              <a:rPr lang="en-BE" sz="1200" dirty="0"/>
              <a:t> </a:t>
            </a:r>
            <a:r>
              <a:rPr lang="en-BE" sz="1200" dirty="0">
                <a:solidFill>
                  <a:srgbClr val="FF0000"/>
                </a:solidFill>
              </a:rPr>
              <a:t>*</a:t>
            </a:r>
          </a:p>
          <a:p>
            <a:r>
              <a:rPr lang="en-BE" sz="1200" dirty="0">
                <a:solidFill>
                  <a:srgbClr val="0023FF"/>
                </a:solidFill>
              </a:rPr>
              <a:t>import</a:t>
            </a:r>
            <a:r>
              <a:rPr lang="en-BE" sz="1200" dirty="0"/>
              <a:t> ti_rover </a:t>
            </a:r>
            <a:r>
              <a:rPr lang="en-BE" sz="1200" dirty="0">
                <a:solidFill>
                  <a:srgbClr val="0023FF"/>
                </a:solidFill>
              </a:rPr>
              <a:t>as</a:t>
            </a:r>
            <a:r>
              <a:rPr lang="en-BE" sz="1200" dirty="0"/>
              <a:t> rv</a:t>
            </a:r>
          </a:p>
          <a:p>
            <a:endParaRPr lang="en-BE" sz="500" dirty="0"/>
          </a:p>
          <a:p>
            <a:r>
              <a:rPr lang="en-BE" sz="1200" dirty="0"/>
              <a:t>d0</a:t>
            </a:r>
            <a:r>
              <a:rPr lang="en-BE" sz="1200" dirty="0">
                <a:solidFill>
                  <a:srgbClr val="FF0000"/>
                </a:solidFill>
              </a:rPr>
              <a:t>=</a:t>
            </a:r>
            <a:r>
              <a:rPr lang="en-BE" sz="1200" dirty="0"/>
              <a:t>rv.ranger_measurement()</a:t>
            </a:r>
          </a:p>
          <a:p>
            <a:r>
              <a:rPr lang="en-BE" sz="1200" dirty="0"/>
              <a:t>t0</a:t>
            </a:r>
            <a:r>
              <a:rPr lang="en-BE" sz="1200" dirty="0">
                <a:solidFill>
                  <a:srgbClr val="FF0000"/>
                </a:solidFill>
              </a:rPr>
              <a:t>=</a:t>
            </a:r>
            <a:r>
              <a:rPr lang="en-BE" sz="1200" dirty="0"/>
              <a:t>clock()</a:t>
            </a:r>
          </a:p>
          <a:p>
            <a:endParaRPr lang="en-BE" sz="500" dirty="0"/>
          </a:p>
          <a:p>
            <a:r>
              <a:rPr lang="en-BE" sz="1200" dirty="0"/>
              <a:t>dis</a:t>
            </a:r>
            <a:r>
              <a:rPr lang="en-BE" sz="1200" dirty="0">
                <a:solidFill>
                  <a:srgbClr val="FF0000"/>
                </a:solidFill>
              </a:rPr>
              <a:t>=</a:t>
            </a:r>
            <a:r>
              <a:rPr lang="en-BE" sz="1200" dirty="0"/>
              <a:t>[] ; t</a:t>
            </a:r>
            <a:r>
              <a:rPr lang="en-BE" sz="1200" dirty="0">
                <a:solidFill>
                  <a:srgbClr val="FF0000"/>
                </a:solidFill>
              </a:rPr>
              <a:t>=</a:t>
            </a:r>
            <a:r>
              <a:rPr lang="en-BE" sz="1200" dirty="0"/>
              <a:t>[]</a:t>
            </a:r>
          </a:p>
          <a:p>
            <a:endParaRPr lang="en-BE" sz="500" dirty="0"/>
          </a:p>
          <a:p>
            <a:r>
              <a:rPr lang="en-BE" sz="1200" dirty="0"/>
              <a:t>rv.forward(100)</a:t>
            </a:r>
          </a:p>
          <a:p>
            <a:endParaRPr lang="en-BE" sz="500" dirty="0"/>
          </a:p>
          <a:p>
            <a:r>
              <a:rPr lang="en-BE" sz="1200" dirty="0">
                <a:solidFill>
                  <a:srgbClr val="0023FF"/>
                </a:solidFill>
              </a:rPr>
              <a:t>while</a:t>
            </a:r>
            <a:r>
              <a:rPr lang="en-BE" sz="1200" dirty="0"/>
              <a:t> d </a:t>
            </a:r>
            <a:r>
              <a:rPr lang="en-BE" sz="1200" dirty="0">
                <a:solidFill>
                  <a:srgbClr val="FF0000"/>
                </a:solidFill>
              </a:rPr>
              <a:t>&gt;</a:t>
            </a:r>
            <a:r>
              <a:rPr lang="en-BE" sz="1200" dirty="0"/>
              <a:t> 0.1:</a:t>
            </a:r>
          </a:p>
          <a:p>
            <a:r>
              <a:rPr lang="nl-NL" sz="1000" dirty="0">
                <a:solidFill>
                  <a:srgbClr val="A6A6A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</a:t>
            </a:r>
            <a:r>
              <a:rPr lang="en-BE" sz="1200" dirty="0"/>
              <a:t>d</a:t>
            </a:r>
            <a:r>
              <a:rPr lang="en-BE" sz="1200" dirty="0">
                <a:solidFill>
                  <a:srgbClr val="FF0000"/>
                </a:solidFill>
              </a:rPr>
              <a:t>=</a:t>
            </a:r>
            <a:r>
              <a:rPr lang="en-BE" sz="1200" dirty="0"/>
              <a:t>rv.ranger_measurement()</a:t>
            </a:r>
          </a:p>
          <a:p>
            <a:r>
              <a:rPr lang="nl-NL" sz="1000" dirty="0">
                <a:solidFill>
                  <a:srgbClr val="A6A6A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</a:t>
            </a:r>
            <a:r>
              <a:rPr lang="en-BE" sz="1200" dirty="0"/>
              <a:t>dis.append(d)</a:t>
            </a:r>
          </a:p>
          <a:p>
            <a:r>
              <a:rPr lang="nl-NL" sz="1000" dirty="0">
                <a:solidFill>
                  <a:srgbClr val="A6A6A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</a:t>
            </a:r>
            <a:r>
              <a:rPr lang="en-BE" sz="1200" dirty="0"/>
              <a:t>t.append(clock())</a:t>
            </a:r>
          </a:p>
          <a:p>
            <a:endParaRPr lang="en-BE" sz="500" dirty="0"/>
          </a:p>
          <a:p>
            <a:r>
              <a:rPr lang="en-BE" sz="1200" dirty="0"/>
              <a:t>rv.stop()</a:t>
            </a:r>
          </a:p>
          <a:p>
            <a:endParaRPr lang="en-BE" sz="500" dirty="0"/>
          </a:p>
          <a:p>
            <a:r>
              <a:rPr lang="en-BE" sz="1200" dirty="0"/>
              <a:t>store_list(</a:t>
            </a:r>
            <a:r>
              <a:rPr lang="en-BE" sz="1200" dirty="0">
                <a:solidFill>
                  <a:srgbClr val="008000"/>
                </a:solidFill>
              </a:rPr>
              <a:t>"distance"</a:t>
            </a:r>
            <a:r>
              <a:rPr lang="en-BE" sz="1200" dirty="0"/>
              <a:t>,dis) ; store_list(</a:t>
            </a:r>
            <a:r>
              <a:rPr lang="en-BE" sz="1200" dirty="0">
                <a:solidFill>
                  <a:srgbClr val="008000"/>
                </a:solidFill>
              </a:rPr>
              <a:t>"time"</a:t>
            </a:r>
            <a:r>
              <a:rPr lang="en-BE" sz="1200" dirty="0"/>
              <a:t>,t)</a:t>
            </a:r>
          </a:p>
          <a:p>
            <a:r>
              <a:rPr lang="en-BE" sz="1200" dirty="0"/>
              <a:t>store_value(</a:t>
            </a:r>
            <a:r>
              <a:rPr lang="en-BE" sz="1200" dirty="0">
                <a:solidFill>
                  <a:srgbClr val="008000"/>
                </a:solidFill>
              </a:rPr>
              <a:t>"t0"</a:t>
            </a:r>
            <a:r>
              <a:rPr lang="en-BE" sz="1200" dirty="0"/>
              <a:t>,t0) ; store_value(</a:t>
            </a:r>
            <a:r>
              <a:rPr lang="en-BE" sz="1200" dirty="0">
                <a:solidFill>
                  <a:srgbClr val="008000"/>
                </a:solidFill>
              </a:rPr>
              <a:t>"d0"</a:t>
            </a:r>
            <a:r>
              <a:rPr lang="en-BE" sz="1200" dirty="0"/>
              <a:t>,d0)</a:t>
            </a:r>
            <a:endParaRPr lang="en-BE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304E915-92CF-0943-B870-5092FD8985FA}"/>
              </a:ext>
            </a:extLst>
          </p:cNvPr>
          <p:cNvSpPr txBox="1"/>
          <p:nvPr/>
        </p:nvSpPr>
        <p:spPr>
          <a:xfrm>
            <a:off x="270320" y="207824"/>
            <a:ext cx="345575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dirty="0">
                <a:solidFill>
                  <a:srgbClr val="C00000"/>
                </a:solidFill>
              </a:rPr>
              <a:t>Physical Computing …</a:t>
            </a:r>
          </a:p>
          <a:p>
            <a:r>
              <a:rPr lang="en-GB" sz="2400" b="1" i="1" dirty="0">
                <a:solidFill>
                  <a:srgbClr val="C00000"/>
                </a:solidFill>
              </a:rPr>
              <a:t>Uniform Linear Motion</a:t>
            </a:r>
            <a:endParaRPr lang="en-BE" sz="2400" b="1" i="1" dirty="0">
              <a:solidFill>
                <a:srgbClr val="C00000"/>
              </a:solidFill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2997E38-F95B-7C4A-B724-41B9E021C5C0}"/>
              </a:ext>
            </a:extLst>
          </p:cNvPr>
          <p:cNvGrpSpPr/>
          <p:nvPr/>
        </p:nvGrpSpPr>
        <p:grpSpPr>
          <a:xfrm>
            <a:off x="3431696" y="3005820"/>
            <a:ext cx="1755853" cy="1087549"/>
            <a:chOff x="3431696" y="3005820"/>
            <a:chExt cx="1755853" cy="1087549"/>
          </a:xfrm>
        </p:grpSpPr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6894FDCC-08F3-D74C-A10A-BEBF6DD101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44717" y="3005820"/>
              <a:ext cx="1642832" cy="1087549"/>
            </a:xfrm>
            <a:prstGeom prst="straightConnector1">
              <a:avLst/>
            </a:prstGeom>
            <a:ln w="19050"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4835206-11FD-9041-8158-8CB2D170342E}"/>
                </a:ext>
              </a:extLst>
            </p:cNvPr>
            <p:cNvSpPr txBox="1"/>
            <p:nvPr/>
          </p:nvSpPr>
          <p:spPr>
            <a:xfrm rot="19570920">
              <a:off x="3431696" y="3261034"/>
              <a:ext cx="16523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1400" dirty="0">
                  <a:solidFill>
                    <a:srgbClr val="4472C4"/>
                  </a:solidFill>
                </a:rPr>
                <a:t>+ data manipulation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248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F8601550-3703-544E-B5DB-8C2973683C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0447"/>
            <a:ext cx="12192000" cy="1920202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468A4375-44C1-E84F-B192-7AF351E3A46D}"/>
              </a:ext>
            </a:extLst>
          </p:cNvPr>
          <p:cNvGrpSpPr/>
          <p:nvPr/>
        </p:nvGrpSpPr>
        <p:grpSpPr>
          <a:xfrm>
            <a:off x="2571363" y="4483177"/>
            <a:ext cx="7049274" cy="1263542"/>
            <a:chOff x="2571363" y="4483177"/>
            <a:chExt cx="7049274" cy="1263542"/>
          </a:xfrm>
        </p:grpSpPr>
        <p:pic>
          <p:nvPicPr>
            <p:cNvPr id="11" name="Picture 10" descr="A close up of a logo&#10;&#10;Description automatically generated">
              <a:extLst>
                <a:ext uri="{FF2B5EF4-FFF2-40B4-BE49-F238E27FC236}">
                  <a16:creationId xmlns:a16="http://schemas.microsoft.com/office/drawing/2014/main" id="{AA4642B4-46D5-3143-90A9-013AFCBEAA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010821">
              <a:off x="2571363" y="4881631"/>
              <a:ext cx="735325" cy="86508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FAC1045-FB4F-1943-B3C3-7E71FEBEDC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41659" y="4483177"/>
              <a:ext cx="978978" cy="830998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380A83A0-B227-C84C-8618-DBB2386B04C9}"/>
              </a:ext>
            </a:extLst>
          </p:cNvPr>
          <p:cNvSpPr/>
          <p:nvPr/>
        </p:nvSpPr>
        <p:spPr>
          <a:xfrm>
            <a:off x="19" y="6321431"/>
            <a:ext cx="11747500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AAAA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63" dirty="0">
              <a:solidFill>
                <a:srgbClr val="FFFFFF"/>
              </a:solidFill>
            </a:endParaRPr>
          </a:p>
        </p:txBody>
      </p:sp>
      <p:pic>
        <p:nvPicPr>
          <p:cNvPr id="14" name="Picture 13" descr="A close up of a sign&#10;&#10;Description automatically generated">
            <a:extLst>
              <a:ext uri="{FF2B5EF4-FFF2-40B4-BE49-F238E27FC236}">
                <a16:creationId xmlns:a16="http://schemas.microsoft.com/office/drawing/2014/main" id="{9E04A127-C4CF-1842-B024-7B07D34427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1467" y="6219804"/>
            <a:ext cx="2930806" cy="671941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2A9F262-2983-274F-93E2-85B0A623F151}"/>
              </a:ext>
            </a:extLst>
          </p:cNvPr>
          <p:cNvSpPr txBox="1"/>
          <p:nvPr/>
        </p:nvSpPr>
        <p:spPr>
          <a:xfrm>
            <a:off x="4121310" y="121046"/>
            <a:ext cx="378546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3200" dirty="0">
                <a:solidFill>
                  <a:schemeClr val="bg1"/>
                </a:solidFill>
              </a:rPr>
              <a:t>Physical Computation</a:t>
            </a:r>
          </a:p>
          <a:p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sz="2800" dirty="0">
                <a:solidFill>
                  <a:schemeClr val="bg1"/>
                </a:solidFill>
              </a:rPr>
              <a:t>in the classroom</a:t>
            </a:r>
            <a:endParaRPr lang="en-BE" dirty="0">
              <a:solidFill>
                <a:schemeClr val="bg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967B366-2045-034A-BD91-EB0FDC275760}"/>
              </a:ext>
            </a:extLst>
          </p:cNvPr>
          <p:cNvSpPr/>
          <p:nvPr/>
        </p:nvSpPr>
        <p:spPr>
          <a:xfrm>
            <a:off x="3344017" y="2714896"/>
            <a:ext cx="580008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D1282E"/>
                </a:solidFill>
              </a:rPr>
              <a:t>T</a:t>
            </a:r>
            <a:r>
              <a:rPr lang="en-US" i="1" dirty="0">
                <a:solidFill>
                  <a:srgbClr val="494A4C"/>
                </a:solidFill>
              </a:rPr>
              <a:t>eaching is more than the dissemination of content</a:t>
            </a:r>
          </a:p>
          <a:p>
            <a:endParaRPr lang="en-US" sz="5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b="1" dirty="0">
                <a:solidFill>
                  <a:srgbClr val="D1282E"/>
                </a:solidFill>
              </a:rPr>
              <a:t>T</a:t>
            </a:r>
            <a:r>
              <a:rPr lang="en-US" i="1" dirty="0">
                <a:solidFill>
                  <a:srgbClr val="494A4C"/>
                </a:solidFill>
              </a:rPr>
              <a:t>eaching should cultivate curiosity and inquiry</a:t>
            </a:r>
          </a:p>
          <a:p>
            <a:endParaRPr lang="en-US" sz="5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b="1" dirty="0">
                <a:solidFill>
                  <a:srgbClr val="D1282E"/>
                </a:solidFill>
              </a:rPr>
              <a:t>T</a:t>
            </a:r>
            <a:r>
              <a:rPr lang="en-US" i="1" dirty="0">
                <a:solidFill>
                  <a:srgbClr val="494A4C"/>
                </a:solidFill>
              </a:rPr>
              <a:t>eaching should spark student imagination and creativity  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5681B56-7586-E840-9F35-5A5DE469DF4B}"/>
              </a:ext>
            </a:extLst>
          </p:cNvPr>
          <p:cNvGrpSpPr>
            <a:grpSpLocks noChangeAspect="1"/>
          </p:cNvGrpSpPr>
          <p:nvPr/>
        </p:nvGrpSpPr>
        <p:grpSpPr>
          <a:xfrm>
            <a:off x="8394880" y="2615766"/>
            <a:ext cx="1292749" cy="929037"/>
            <a:chOff x="6315373" y="4851713"/>
            <a:chExt cx="2352819" cy="1582373"/>
          </a:xfrm>
        </p:grpSpPr>
        <p:pic>
          <p:nvPicPr>
            <p:cNvPr id="41" name="Picture 40" descr="Teacher.gif">
              <a:extLst>
                <a:ext uri="{FF2B5EF4-FFF2-40B4-BE49-F238E27FC236}">
                  <a16:creationId xmlns:a16="http://schemas.microsoft.com/office/drawing/2014/main" id="{0848A533-217C-8E46-8C2E-A04604EA0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15373" y="4852974"/>
              <a:ext cx="1806377" cy="1581112"/>
            </a:xfrm>
            <a:prstGeom prst="rect">
              <a:avLst/>
            </a:prstGeom>
          </p:spPr>
        </p:pic>
        <p:pic>
          <p:nvPicPr>
            <p:cNvPr id="42" name="Picture 41" descr="Teacher.gif">
              <a:extLst>
                <a:ext uri="{FF2B5EF4-FFF2-40B4-BE49-F238E27FC236}">
                  <a16:creationId xmlns:a16="http://schemas.microsoft.com/office/drawing/2014/main" id="{09BD50F0-659C-3B42-9E0A-F2B9D6563C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3139" b="54728"/>
            <a:stretch/>
          </p:blipFill>
          <p:spPr>
            <a:xfrm>
              <a:off x="8011476" y="4852081"/>
              <a:ext cx="485218" cy="715797"/>
            </a:xfrm>
            <a:prstGeom prst="rect">
              <a:avLst/>
            </a:prstGeom>
          </p:spPr>
        </p:pic>
        <p:pic>
          <p:nvPicPr>
            <p:cNvPr id="46" name="Picture 45" descr="Teacher.gif">
              <a:extLst>
                <a:ext uri="{FF2B5EF4-FFF2-40B4-BE49-F238E27FC236}">
                  <a16:creationId xmlns:a16="http://schemas.microsoft.com/office/drawing/2014/main" id="{453C51FD-95CD-514F-8EBD-B423E4DC09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3139" b="54728"/>
            <a:stretch/>
          </p:blipFill>
          <p:spPr>
            <a:xfrm>
              <a:off x="8182974" y="4851713"/>
              <a:ext cx="485218" cy="715797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03AE2DC-5087-9141-B41D-D3DC49E017FB}"/>
                </a:ext>
              </a:extLst>
            </p:cNvPr>
            <p:cNvSpPr txBox="1"/>
            <p:nvPr/>
          </p:nvSpPr>
          <p:spPr>
            <a:xfrm>
              <a:off x="7540250" y="4894074"/>
              <a:ext cx="1057161" cy="5143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schemeClr val="bg1"/>
                  </a:solidFill>
                </a:rPr>
                <a:t>Students</a:t>
              </a:r>
            </a:p>
            <a:p>
              <a:pPr algn="ctr"/>
              <a:r>
                <a:rPr lang="en-US" sz="900" b="1" dirty="0">
                  <a:solidFill>
                    <a:schemeClr val="bg1"/>
                  </a:solidFill>
                </a:rPr>
                <a:t>deserve it!</a:t>
              </a:r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62BBB9EE-ACDA-0347-A112-6E1B5BCCCA87}"/>
              </a:ext>
            </a:extLst>
          </p:cNvPr>
          <p:cNvSpPr/>
          <p:nvPr/>
        </p:nvSpPr>
        <p:spPr>
          <a:xfrm>
            <a:off x="2620847" y="4497605"/>
            <a:ext cx="6047287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494A4C"/>
                </a:solidFill>
              </a:rPr>
              <a:t>Some skills become more important because technology requires it</a:t>
            </a:r>
          </a:p>
          <a:p>
            <a:r>
              <a:rPr lang="en-US" sz="1600" i="1" dirty="0">
                <a:solidFill>
                  <a:srgbClr val="494A4C"/>
                </a:solidFill>
              </a:rPr>
              <a:t>         Some skills become less important because technology replaces it</a:t>
            </a:r>
          </a:p>
          <a:p>
            <a:r>
              <a:rPr lang="en-US" sz="1600" i="1" dirty="0">
                <a:solidFill>
                  <a:srgbClr val="494A4C"/>
                </a:solidFill>
              </a:rPr>
              <a:t>                 Some skills becomes possible because technology allows it</a:t>
            </a:r>
          </a:p>
          <a:p>
            <a:r>
              <a:rPr lang="en-US" sz="1600" i="1" dirty="0">
                <a:solidFill>
                  <a:srgbClr val="494A4C"/>
                </a:solidFill>
              </a:rPr>
              <a:t>                                                                                       </a:t>
            </a:r>
            <a:r>
              <a:rPr lang="en-US" sz="1100" dirty="0">
                <a:solidFill>
                  <a:srgbClr val="494A4C"/>
                </a:solidFill>
              </a:rPr>
              <a:t>based on Bert Waits – 2000</a:t>
            </a:r>
            <a:br>
              <a:rPr lang="en-US" sz="1100" dirty="0">
                <a:solidFill>
                  <a:srgbClr val="494A4C"/>
                </a:solidFill>
              </a:rPr>
            </a:br>
            <a:r>
              <a:rPr lang="en-US" sz="1100" dirty="0">
                <a:solidFill>
                  <a:srgbClr val="494A4C"/>
                </a:solidFill>
              </a:rPr>
              <a:t>                                                                                                </a:t>
            </a:r>
            <a:r>
              <a:rPr lang="en-US" sz="1000" dirty="0">
                <a:solidFill>
                  <a:srgbClr val="494A4C"/>
                </a:solidFill>
              </a:rPr>
              <a:t>Co-founder Teachers Teaching with Technology™</a:t>
            </a:r>
            <a:endParaRPr lang="en-US" sz="1600" dirty="0">
              <a:solidFill>
                <a:srgbClr val="494A4C"/>
              </a:solidFill>
            </a:endParaRPr>
          </a:p>
        </p:txBody>
      </p:sp>
      <p:pic>
        <p:nvPicPr>
          <p:cNvPr id="23" name="Picture 2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B8DC366-E66A-5449-B7E1-B8C4F75022E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773" y="6394444"/>
            <a:ext cx="2061348" cy="344194"/>
          </a:xfrm>
          <a:prstGeom prst="rect">
            <a:avLst/>
          </a:prstGeom>
        </p:spPr>
      </p:pic>
      <p:pic>
        <p:nvPicPr>
          <p:cNvPr id="26" name="Picture 25" descr="A close up of a computer&#10;&#10;Description automatically generated">
            <a:extLst>
              <a:ext uri="{FF2B5EF4-FFF2-40B4-BE49-F238E27FC236}">
                <a16:creationId xmlns:a16="http://schemas.microsoft.com/office/drawing/2014/main" id="{A4646BE4-A5F0-F746-AC36-DB12F13CF4F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72158" y="19642"/>
            <a:ext cx="2233409" cy="1676966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1523A3C2-D0C3-C441-AFB8-ACCEEEE69220}"/>
              </a:ext>
            </a:extLst>
          </p:cNvPr>
          <p:cNvGrpSpPr>
            <a:grpSpLocks noChangeAspect="1"/>
          </p:cNvGrpSpPr>
          <p:nvPr/>
        </p:nvGrpSpPr>
        <p:grpSpPr>
          <a:xfrm>
            <a:off x="10554170" y="828047"/>
            <a:ext cx="1516805" cy="868562"/>
            <a:chOff x="7209322" y="910899"/>
            <a:chExt cx="5175183" cy="296345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B0146FBC-C90D-7C42-8F77-99565B1CD3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09322" y="910899"/>
              <a:ext cx="5175183" cy="2963450"/>
            </a:xfrm>
            <a:prstGeom prst="rect">
              <a:avLst/>
            </a:prstGeom>
          </p:spPr>
        </p:pic>
        <p:pic>
          <p:nvPicPr>
            <p:cNvPr id="31" name="Picture 30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CDAD07EF-89C8-D641-9D97-D3E08D4A6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3162" y="1431542"/>
              <a:ext cx="1863177" cy="1397383"/>
            </a:xfrm>
            <a:prstGeom prst="rect">
              <a:avLst/>
            </a:prstGeom>
          </p:spPr>
        </p:pic>
      </p:grpSp>
      <p:pic>
        <p:nvPicPr>
          <p:cNvPr id="33" name="Picture 32" descr="A picture containing drawing, light, food&#10;&#10;Description automatically generated">
            <a:extLst>
              <a:ext uri="{FF2B5EF4-FFF2-40B4-BE49-F238E27FC236}">
                <a16:creationId xmlns:a16="http://schemas.microsoft.com/office/drawing/2014/main" id="{4F8046BE-886F-1C46-8236-D0AD1C4E101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97003" y="686467"/>
            <a:ext cx="642298" cy="798990"/>
          </a:xfrm>
          <a:prstGeom prst="rect">
            <a:avLst/>
          </a:prstGeom>
        </p:spPr>
      </p:pic>
      <p:pic>
        <p:nvPicPr>
          <p:cNvPr id="34" name="Picture 33" descr="A picture containing indoor, toy, small, blue&#10;&#10;Description automatically generated">
            <a:extLst>
              <a:ext uri="{FF2B5EF4-FFF2-40B4-BE49-F238E27FC236}">
                <a16:creationId xmlns:a16="http://schemas.microsoft.com/office/drawing/2014/main" id="{1E518000-C356-134A-90FE-4E14252753A6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9373" y="864805"/>
            <a:ext cx="1685827" cy="1264370"/>
          </a:xfrm>
          <a:prstGeom prst="rect">
            <a:avLst/>
          </a:prstGeom>
        </p:spPr>
      </p:pic>
      <p:pic>
        <p:nvPicPr>
          <p:cNvPr id="35" name="Picture 34" descr="A picture containing text&#10;&#10;Description automatically generated">
            <a:extLst>
              <a:ext uri="{FF2B5EF4-FFF2-40B4-BE49-F238E27FC236}">
                <a16:creationId xmlns:a16="http://schemas.microsoft.com/office/drawing/2014/main" id="{2468E4A5-D4F8-9B45-A5E3-BD6CA223B4A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87296">
            <a:off x="9327081" y="1500596"/>
            <a:ext cx="1430171" cy="698430"/>
          </a:xfrm>
          <a:prstGeom prst="rect">
            <a:avLst/>
          </a:prstGeom>
        </p:spPr>
      </p:pic>
      <p:pic>
        <p:nvPicPr>
          <p:cNvPr id="37" name="Picture 3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F8B1090-5A09-6C4C-91C7-28B0F49E640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974"/>
          <a:stretch/>
        </p:blipFill>
        <p:spPr>
          <a:xfrm>
            <a:off x="2539011" y="2801293"/>
            <a:ext cx="844240" cy="105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254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344C338-C42B-E449-BB52-2176AD1AD84A}"/>
              </a:ext>
            </a:extLst>
          </p:cNvPr>
          <p:cNvSpPr txBox="1"/>
          <p:nvPr/>
        </p:nvSpPr>
        <p:spPr>
          <a:xfrm>
            <a:off x="304402" y="404813"/>
            <a:ext cx="3427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dirty="0">
                <a:solidFill>
                  <a:srgbClr val="C00000"/>
                </a:solidFill>
              </a:rPr>
              <a:t>Physical Computing …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62919F3-AD01-1E41-8B5A-55CABEF75DE9}"/>
              </a:ext>
            </a:extLst>
          </p:cNvPr>
          <p:cNvGrpSpPr/>
          <p:nvPr/>
        </p:nvGrpSpPr>
        <p:grpSpPr>
          <a:xfrm>
            <a:off x="2640091" y="1294202"/>
            <a:ext cx="6921352" cy="1200329"/>
            <a:chOff x="463426" y="1045727"/>
            <a:chExt cx="6921352" cy="120032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7B27F44-42AF-A248-A278-8325E961CE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3426" y="1105176"/>
              <a:ext cx="1070934" cy="1081433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654D150-32E2-C843-9E83-0057570A49F8}"/>
                </a:ext>
              </a:extLst>
            </p:cNvPr>
            <p:cNvSpPr/>
            <p:nvPr/>
          </p:nvSpPr>
          <p:spPr>
            <a:xfrm>
              <a:off x="1454845" y="1045727"/>
              <a:ext cx="5929933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Physical computing covers the </a:t>
              </a:r>
              <a:r>
                <a:rPr lang="en-GB" i="1" dirty="0">
                  <a:solidFill>
                    <a:srgbClr val="C00000"/>
                  </a:solidFill>
                </a:rPr>
                <a:t>design</a:t>
              </a:r>
              <a:r>
                <a:rPr lang="en-GB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and realization of</a:t>
              </a:r>
            </a:p>
            <a:p>
              <a:r>
                <a:rPr lang="en-GB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 </a:t>
              </a:r>
              <a:r>
                <a:rPr lang="en-GB" i="1" dirty="0">
                  <a:solidFill>
                    <a:srgbClr val="C00000"/>
                  </a:solidFill>
                </a:rPr>
                <a:t>interactive objects and installations </a:t>
              </a:r>
              <a:r>
                <a:rPr lang="en-GB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and allows students to   </a:t>
              </a:r>
            </a:p>
            <a:p>
              <a:r>
                <a:rPr lang="en-GB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 develop concrete, </a:t>
              </a:r>
              <a:r>
                <a:rPr lang="en-GB" i="1" dirty="0">
                  <a:solidFill>
                    <a:srgbClr val="C00000"/>
                  </a:solidFill>
                </a:rPr>
                <a:t>tangible products of the real world</a:t>
              </a:r>
              <a:r>
                <a:rPr lang="en-GB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, which arise from the </a:t>
              </a:r>
              <a:r>
                <a:rPr lang="en-GB" i="1" dirty="0">
                  <a:solidFill>
                    <a:srgbClr val="C00000"/>
                  </a:solidFill>
                </a:rPr>
                <a:t>students’ imagination </a:t>
              </a:r>
              <a:r>
                <a:rPr lang="en-GB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– </a:t>
              </a:r>
              <a:r>
                <a:rPr lang="en-GB" u="sng" dirty="0">
                  <a:hlinkClick r:id="rId4"/>
                </a:rPr>
                <a:t>Przybylla, 2014</a:t>
              </a:r>
              <a:r>
                <a:rPr lang="en-GB" dirty="0">
                  <a:solidFill>
                    <a:srgbClr val="3A343A"/>
                  </a:solidFill>
                </a:rPr>
                <a:t>.</a:t>
              </a:r>
              <a:endParaRPr lang="en-BE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41A8AA8-E7A2-C246-9537-1CABB7BF85FD}"/>
              </a:ext>
            </a:extLst>
          </p:cNvPr>
          <p:cNvGrpSpPr/>
          <p:nvPr/>
        </p:nvGrpSpPr>
        <p:grpSpPr>
          <a:xfrm>
            <a:off x="657310" y="2840919"/>
            <a:ext cx="10882020" cy="1361805"/>
            <a:chOff x="617554" y="2602383"/>
            <a:chExt cx="10882020" cy="136180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E1ACC06-EBA6-DA44-8D99-E9E9940302EB}"/>
                </a:ext>
              </a:extLst>
            </p:cNvPr>
            <p:cNvSpPr/>
            <p:nvPr/>
          </p:nvSpPr>
          <p:spPr>
            <a:xfrm>
              <a:off x="1835425" y="2640749"/>
              <a:ext cx="9664149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Physical computing involves </a:t>
              </a:r>
              <a:r>
                <a:rPr lang="en-GB" i="1" dirty="0">
                  <a:solidFill>
                    <a:srgbClr val="C00000"/>
                  </a:solidFill>
                </a:rPr>
                <a:t>interactive systems </a:t>
              </a:r>
              <a:r>
                <a:rPr lang="en-GB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that can </a:t>
              </a:r>
              <a:r>
                <a:rPr lang="en-GB" i="1" dirty="0">
                  <a:solidFill>
                    <a:srgbClr val="C00000"/>
                  </a:solidFill>
                </a:rPr>
                <a:t>sense and respond to the world </a:t>
              </a:r>
              <a:r>
                <a:rPr lang="en-GB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around them.</a:t>
              </a:r>
            </a:p>
            <a:p>
              <a:endParaRPr lang="en-GB" sz="3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r>
                <a:rPr lang="en-GB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Physical computing is a framework for </a:t>
              </a:r>
              <a:r>
                <a:rPr lang="en-GB" i="1" dirty="0">
                  <a:solidFill>
                    <a:srgbClr val="C00000"/>
                  </a:solidFill>
                </a:rPr>
                <a:t>understanding</a:t>
              </a:r>
              <a:r>
                <a:rPr lang="en-GB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human beings' relationship to the </a:t>
              </a:r>
              <a:r>
                <a:rPr lang="en-GB" i="1" dirty="0">
                  <a:solidFill>
                    <a:srgbClr val="C00000"/>
                  </a:solidFill>
                </a:rPr>
                <a:t>digital world</a:t>
              </a:r>
              <a:r>
                <a:rPr lang="en-GB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 </a:t>
              </a:r>
            </a:p>
            <a:p>
              <a:endParaRPr lang="en-GB" sz="3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r>
                <a:rPr lang="en-GB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 practice physical computing often describes design or </a:t>
              </a:r>
              <a:r>
                <a:rPr lang="en-GB" i="1" dirty="0">
                  <a:solidFill>
                    <a:srgbClr val="C00000"/>
                  </a:solidFill>
                </a:rPr>
                <a:t>DIY - do it yourself - </a:t>
              </a:r>
              <a:r>
                <a:rPr lang="en-GB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projects that use sensors and microcontrollers to </a:t>
              </a:r>
              <a:r>
                <a:rPr lang="en-GB" i="1" dirty="0">
                  <a:solidFill>
                    <a:srgbClr val="C00000"/>
                  </a:solidFill>
                </a:rPr>
                <a:t>translate analog input to a software system and/or control hardware</a:t>
              </a:r>
              <a:r>
                <a:rPr lang="en-GB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</a:t>
              </a:r>
              <a:endParaRPr lang="en-BE" i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2050" name="Picture 2" descr="English Wikipedia - Wikipedia">
              <a:extLst>
                <a:ext uri="{FF2B5EF4-FFF2-40B4-BE49-F238E27FC236}">
                  <a16:creationId xmlns:a16="http://schemas.microsoft.com/office/drawing/2014/main" id="{C8B86F19-E6C9-A447-901F-95CF893953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554" y="2602383"/>
              <a:ext cx="1152496" cy="1323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4ACEA9D-B99F-8544-AE0D-6A93317E791D}"/>
              </a:ext>
            </a:extLst>
          </p:cNvPr>
          <p:cNvGrpSpPr/>
          <p:nvPr/>
        </p:nvGrpSpPr>
        <p:grpSpPr>
          <a:xfrm>
            <a:off x="19" y="6219804"/>
            <a:ext cx="11747500" cy="671941"/>
            <a:chOff x="19" y="6219804"/>
            <a:chExt cx="11747500" cy="67194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14D70ED-FC61-EF4F-9F66-AA69D4901107}"/>
                </a:ext>
              </a:extLst>
            </p:cNvPr>
            <p:cNvSpPr/>
            <p:nvPr/>
          </p:nvSpPr>
          <p:spPr>
            <a:xfrm>
              <a:off x="19" y="6321431"/>
              <a:ext cx="11747500" cy="46672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AAA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63" dirty="0">
                <a:solidFill>
                  <a:srgbClr val="FFFFFF"/>
                </a:solidFill>
              </a:endParaRPr>
            </a:p>
          </p:txBody>
        </p:sp>
        <p:pic>
          <p:nvPicPr>
            <p:cNvPr id="17" name="Picture 16" descr="A close up of a sign&#10;&#10;Description automatically generated">
              <a:extLst>
                <a:ext uri="{FF2B5EF4-FFF2-40B4-BE49-F238E27FC236}">
                  <a16:creationId xmlns:a16="http://schemas.microsoft.com/office/drawing/2014/main" id="{5FF2EC86-765E-AE40-BE6E-42A2AA60EB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01467" y="6219804"/>
              <a:ext cx="2930806" cy="671941"/>
            </a:xfrm>
            <a:prstGeom prst="rect">
              <a:avLst/>
            </a:prstGeom>
          </p:spPr>
        </p:pic>
        <p:pic>
          <p:nvPicPr>
            <p:cNvPr id="15" name="Picture 14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40DE4E2C-8EBA-6742-9513-D062ABA7ED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8773" y="6394444"/>
              <a:ext cx="2061348" cy="344194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E05F766C-411D-1C49-A8CA-2C76CFAD1214}"/>
              </a:ext>
            </a:extLst>
          </p:cNvPr>
          <p:cNvSpPr/>
          <p:nvPr/>
        </p:nvSpPr>
        <p:spPr>
          <a:xfrm>
            <a:off x="2120630" y="1147864"/>
            <a:ext cx="7694579" cy="1527242"/>
          </a:xfrm>
          <a:prstGeom prst="rect">
            <a:avLst/>
          </a:prstGeom>
          <a:solidFill>
            <a:schemeClr val="bg1">
              <a:alpha val="6985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5366287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344C338-C42B-E449-BB52-2176AD1AD84A}"/>
              </a:ext>
            </a:extLst>
          </p:cNvPr>
          <p:cNvSpPr txBox="1"/>
          <p:nvPr/>
        </p:nvSpPr>
        <p:spPr>
          <a:xfrm>
            <a:off x="304402" y="404813"/>
            <a:ext cx="3427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dirty="0">
                <a:solidFill>
                  <a:srgbClr val="C00000"/>
                </a:solidFill>
              </a:rPr>
              <a:t>Physical Computing …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62919F3-AD01-1E41-8B5A-55CABEF75DE9}"/>
              </a:ext>
            </a:extLst>
          </p:cNvPr>
          <p:cNvGrpSpPr/>
          <p:nvPr/>
        </p:nvGrpSpPr>
        <p:grpSpPr>
          <a:xfrm>
            <a:off x="2640091" y="1294202"/>
            <a:ext cx="6921352" cy="1200329"/>
            <a:chOff x="463426" y="1045727"/>
            <a:chExt cx="6921352" cy="120032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7B27F44-42AF-A248-A278-8325E961CE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3426" y="1105176"/>
              <a:ext cx="1070934" cy="1081433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654D150-32E2-C843-9E83-0057570A49F8}"/>
                </a:ext>
              </a:extLst>
            </p:cNvPr>
            <p:cNvSpPr/>
            <p:nvPr/>
          </p:nvSpPr>
          <p:spPr>
            <a:xfrm>
              <a:off x="1454845" y="1045727"/>
              <a:ext cx="5929933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Physical computing covers the </a:t>
              </a:r>
              <a:r>
                <a:rPr lang="en-GB" i="1" dirty="0">
                  <a:solidFill>
                    <a:srgbClr val="C00000"/>
                  </a:solidFill>
                </a:rPr>
                <a:t>design</a:t>
              </a:r>
              <a:r>
                <a:rPr lang="en-GB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and realization of</a:t>
              </a:r>
            </a:p>
            <a:p>
              <a:r>
                <a:rPr lang="en-GB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 </a:t>
              </a:r>
              <a:r>
                <a:rPr lang="en-GB" i="1" dirty="0">
                  <a:solidFill>
                    <a:srgbClr val="C00000"/>
                  </a:solidFill>
                </a:rPr>
                <a:t>interactive objects and installations </a:t>
              </a:r>
              <a:r>
                <a:rPr lang="en-GB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and allows students to   </a:t>
              </a:r>
            </a:p>
            <a:p>
              <a:r>
                <a:rPr lang="en-GB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 develop concrete, </a:t>
              </a:r>
              <a:r>
                <a:rPr lang="en-GB" i="1" dirty="0">
                  <a:solidFill>
                    <a:srgbClr val="C00000"/>
                  </a:solidFill>
                </a:rPr>
                <a:t>tangible products of the real world</a:t>
              </a:r>
              <a:r>
                <a:rPr lang="en-GB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, which arise from the </a:t>
              </a:r>
              <a:r>
                <a:rPr lang="en-GB" i="1" dirty="0">
                  <a:solidFill>
                    <a:srgbClr val="C00000"/>
                  </a:solidFill>
                </a:rPr>
                <a:t>students’ imagination </a:t>
              </a:r>
              <a:r>
                <a:rPr lang="en-GB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– </a:t>
              </a:r>
              <a:r>
                <a:rPr lang="en-GB" u="sng" dirty="0">
                  <a:hlinkClick r:id="rId4"/>
                </a:rPr>
                <a:t>Przybylla, 2014</a:t>
              </a:r>
              <a:r>
                <a:rPr lang="en-GB" dirty="0">
                  <a:solidFill>
                    <a:srgbClr val="3A343A"/>
                  </a:solidFill>
                </a:rPr>
                <a:t>.</a:t>
              </a:r>
              <a:endParaRPr lang="en-BE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41A8AA8-E7A2-C246-9537-1CABB7BF85FD}"/>
              </a:ext>
            </a:extLst>
          </p:cNvPr>
          <p:cNvGrpSpPr/>
          <p:nvPr/>
        </p:nvGrpSpPr>
        <p:grpSpPr>
          <a:xfrm>
            <a:off x="657310" y="2840919"/>
            <a:ext cx="10882020" cy="1361805"/>
            <a:chOff x="617554" y="2602383"/>
            <a:chExt cx="10882020" cy="136180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E1ACC06-EBA6-DA44-8D99-E9E9940302EB}"/>
                </a:ext>
              </a:extLst>
            </p:cNvPr>
            <p:cNvSpPr/>
            <p:nvPr/>
          </p:nvSpPr>
          <p:spPr>
            <a:xfrm>
              <a:off x="1835425" y="2640749"/>
              <a:ext cx="9664149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Physical computing involves </a:t>
              </a:r>
              <a:r>
                <a:rPr lang="en-GB" i="1" dirty="0">
                  <a:solidFill>
                    <a:srgbClr val="C00000"/>
                  </a:solidFill>
                </a:rPr>
                <a:t>interactive systems </a:t>
              </a:r>
              <a:r>
                <a:rPr lang="en-GB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that can </a:t>
              </a:r>
              <a:r>
                <a:rPr lang="en-GB" i="1" dirty="0">
                  <a:solidFill>
                    <a:srgbClr val="C00000"/>
                  </a:solidFill>
                </a:rPr>
                <a:t>sense and respond to the world </a:t>
              </a:r>
              <a:r>
                <a:rPr lang="en-GB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around them.</a:t>
              </a:r>
            </a:p>
            <a:p>
              <a:endParaRPr lang="en-GB" sz="3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r>
                <a:rPr lang="en-GB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Physical computing is a framework for </a:t>
              </a:r>
              <a:r>
                <a:rPr lang="en-GB" i="1" dirty="0">
                  <a:solidFill>
                    <a:srgbClr val="C00000"/>
                  </a:solidFill>
                </a:rPr>
                <a:t>understanding</a:t>
              </a:r>
              <a:r>
                <a:rPr lang="en-GB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human beings' relationship to the </a:t>
              </a:r>
              <a:r>
                <a:rPr lang="en-GB" i="1" dirty="0">
                  <a:solidFill>
                    <a:srgbClr val="C00000"/>
                  </a:solidFill>
                </a:rPr>
                <a:t>digital world</a:t>
              </a:r>
              <a:r>
                <a:rPr lang="en-GB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 </a:t>
              </a:r>
            </a:p>
            <a:p>
              <a:endParaRPr lang="en-GB" sz="3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r>
                <a:rPr lang="en-GB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 practice physical computing often describes design or </a:t>
              </a:r>
              <a:r>
                <a:rPr lang="en-GB" i="1" dirty="0">
                  <a:solidFill>
                    <a:srgbClr val="C00000"/>
                  </a:solidFill>
                </a:rPr>
                <a:t>DIY - do it yourself - pr</a:t>
              </a:r>
              <a:r>
                <a:rPr lang="en-GB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ojects that use sensors and microcontrollers to </a:t>
              </a:r>
              <a:r>
                <a:rPr lang="en-GB" i="1" dirty="0">
                  <a:solidFill>
                    <a:srgbClr val="C00000"/>
                  </a:solidFill>
                </a:rPr>
                <a:t>translate analog input to a software system and/or control hardware</a:t>
              </a:r>
              <a:r>
                <a:rPr lang="en-GB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</a:t>
              </a:r>
              <a:endParaRPr lang="en-BE" i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2050" name="Picture 2" descr="English Wikipedia - Wikipedia">
              <a:extLst>
                <a:ext uri="{FF2B5EF4-FFF2-40B4-BE49-F238E27FC236}">
                  <a16:creationId xmlns:a16="http://schemas.microsoft.com/office/drawing/2014/main" id="{C8B86F19-E6C9-A447-901F-95CF893953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554" y="2602383"/>
              <a:ext cx="1152496" cy="1323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6B1A39B-AFD3-9441-8346-30223CD94226}"/>
              </a:ext>
            </a:extLst>
          </p:cNvPr>
          <p:cNvGrpSpPr/>
          <p:nvPr/>
        </p:nvGrpSpPr>
        <p:grpSpPr>
          <a:xfrm>
            <a:off x="1094758" y="4597230"/>
            <a:ext cx="10007247" cy="1478759"/>
            <a:chOff x="846283" y="4458084"/>
            <a:chExt cx="10007247" cy="147875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A269629-377D-1C41-8E68-D0A1CCC0E443}"/>
                </a:ext>
              </a:extLst>
            </p:cNvPr>
            <p:cNvSpPr/>
            <p:nvPr/>
          </p:nvSpPr>
          <p:spPr>
            <a:xfrm>
              <a:off x="3226157" y="4458084"/>
              <a:ext cx="754786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Physical computing means </a:t>
              </a:r>
              <a:r>
                <a:rPr lang="en-GB" i="1" dirty="0">
                  <a:solidFill>
                    <a:srgbClr val="C00000"/>
                  </a:solidFill>
                </a:rPr>
                <a:t>interacting with real-world objects by programming</a:t>
              </a:r>
              <a:r>
                <a:rPr lang="en-GB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:  programming an LED to flash, reading environmental data from a sensor, … </a:t>
              </a:r>
            </a:p>
            <a:p>
              <a:r>
                <a:rPr lang="en-GB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Applications like these are all around us, from traffic signals to driverless cars.</a:t>
              </a:r>
              <a:endParaRPr lang="en-BE" i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2052" name="Picture 4" descr="FutureLearn | University Info | 292 Online Courses in English -  DistanceLearningPortal.com">
              <a:extLst>
                <a:ext uri="{FF2B5EF4-FFF2-40B4-BE49-F238E27FC236}">
                  <a16:creationId xmlns:a16="http://schemas.microsoft.com/office/drawing/2014/main" id="{66B50A1C-7509-184D-9C1E-A819D62E0D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4280" y="4581526"/>
              <a:ext cx="1914193" cy="664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F7CB189-224E-CC47-A69D-F643E11D5E9C}"/>
                </a:ext>
              </a:extLst>
            </p:cNvPr>
            <p:cNvSpPr/>
            <p:nvPr/>
          </p:nvSpPr>
          <p:spPr>
            <a:xfrm>
              <a:off x="846283" y="5290512"/>
              <a:ext cx="1000724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Behind these applications are </a:t>
              </a:r>
              <a:r>
                <a:rPr lang="en-GB" i="1" dirty="0">
                  <a:solidFill>
                    <a:srgbClr val="C00000"/>
                  </a:solidFill>
                </a:rPr>
                <a:t>algorithms and programs </a:t>
              </a:r>
              <a:r>
                <a:rPr lang="en-GB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that govern their behaviour. Physical computing is </a:t>
              </a:r>
              <a:r>
                <a:rPr lang="en-GB" i="1" dirty="0">
                  <a:solidFill>
                    <a:srgbClr val="C00000"/>
                  </a:solidFill>
                </a:rPr>
                <a:t>combining hardware and software in order to create something </a:t>
              </a:r>
              <a:r>
                <a:rPr lang="en-GB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useful / productive or simply just for fun.</a:t>
              </a:r>
              <a:endParaRPr lang="en-BE" i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4ACEA9D-B99F-8544-AE0D-6A93317E791D}"/>
              </a:ext>
            </a:extLst>
          </p:cNvPr>
          <p:cNvGrpSpPr/>
          <p:nvPr/>
        </p:nvGrpSpPr>
        <p:grpSpPr>
          <a:xfrm>
            <a:off x="19" y="6219804"/>
            <a:ext cx="11747500" cy="671941"/>
            <a:chOff x="19" y="6219804"/>
            <a:chExt cx="11747500" cy="67194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14D70ED-FC61-EF4F-9F66-AA69D4901107}"/>
                </a:ext>
              </a:extLst>
            </p:cNvPr>
            <p:cNvSpPr/>
            <p:nvPr/>
          </p:nvSpPr>
          <p:spPr>
            <a:xfrm>
              <a:off x="19" y="6321431"/>
              <a:ext cx="11747500" cy="46672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AAAA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63" dirty="0">
                <a:solidFill>
                  <a:srgbClr val="FFFFFF"/>
                </a:solidFill>
              </a:endParaRPr>
            </a:p>
          </p:txBody>
        </p:sp>
        <p:pic>
          <p:nvPicPr>
            <p:cNvPr id="17" name="Picture 16" descr="A close up of a sign&#10;&#10;Description automatically generated">
              <a:extLst>
                <a:ext uri="{FF2B5EF4-FFF2-40B4-BE49-F238E27FC236}">
                  <a16:creationId xmlns:a16="http://schemas.microsoft.com/office/drawing/2014/main" id="{5FF2EC86-765E-AE40-BE6E-42A2AA60EBF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01467" y="6219804"/>
              <a:ext cx="2930806" cy="671941"/>
            </a:xfrm>
            <a:prstGeom prst="rect">
              <a:avLst/>
            </a:prstGeom>
          </p:spPr>
        </p:pic>
        <p:pic>
          <p:nvPicPr>
            <p:cNvPr id="15" name="Picture 14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40DE4E2C-8EBA-6742-9513-D062ABA7ED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8773" y="6394444"/>
              <a:ext cx="2061348" cy="344194"/>
            </a:xfrm>
            <a:prstGeom prst="rect">
              <a:avLst/>
            </a:prstGeom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0FEF41CC-A33A-5D4E-B6D6-5025B692A6CC}"/>
              </a:ext>
            </a:extLst>
          </p:cNvPr>
          <p:cNvSpPr/>
          <p:nvPr/>
        </p:nvSpPr>
        <p:spPr>
          <a:xfrm>
            <a:off x="525294" y="1147864"/>
            <a:ext cx="11014036" cy="3203924"/>
          </a:xfrm>
          <a:prstGeom prst="rect">
            <a:avLst/>
          </a:prstGeom>
          <a:solidFill>
            <a:schemeClr val="bg1">
              <a:alpha val="6985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8548210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0FB3C95-6590-DE44-9A55-E5553E3F6F45}"/>
              </a:ext>
            </a:extLst>
          </p:cNvPr>
          <p:cNvSpPr txBox="1"/>
          <p:nvPr/>
        </p:nvSpPr>
        <p:spPr>
          <a:xfrm>
            <a:off x="304402" y="404813"/>
            <a:ext cx="342786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dirty="0">
                <a:solidFill>
                  <a:srgbClr val="C00000"/>
                </a:solidFill>
              </a:rPr>
              <a:t>Physical Computing …</a:t>
            </a:r>
          </a:p>
          <a:p>
            <a:r>
              <a:rPr lang="en-GB" sz="2400" b="1" i="1" dirty="0">
                <a:solidFill>
                  <a:srgbClr val="C00000"/>
                </a:solidFill>
              </a:rPr>
              <a:t>i</a:t>
            </a:r>
            <a:r>
              <a:rPr lang="en-BE" sz="2400" b="1" i="1" dirty="0">
                <a:solidFill>
                  <a:srgbClr val="C00000"/>
                </a:solidFill>
              </a:rPr>
              <a:t>n the classroom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E52058E-2A09-9949-85C2-2C9FB71ADEA0}"/>
              </a:ext>
            </a:extLst>
          </p:cNvPr>
          <p:cNvSpPr/>
          <p:nvPr/>
        </p:nvSpPr>
        <p:spPr>
          <a:xfrm>
            <a:off x="19" y="6321431"/>
            <a:ext cx="11747500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AAAA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63" dirty="0">
              <a:solidFill>
                <a:srgbClr val="FFFFFF"/>
              </a:solidFill>
            </a:endParaRPr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62C61892-98BB-C74F-AE6B-015AB2D843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1467" y="6219804"/>
            <a:ext cx="2930806" cy="67194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6F2A126-8BFE-C74F-A80D-BC87E490626F}"/>
              </a:ext>
            </a:extLst>
          </p:cNvPr>
          <p:cNvSpPr txBox="1"/>
          <p:nvPr/>
        </p:nvSpPr>
        <p:spPr>
          <a:xfrm>
            <a:off x="360901" y="6430519"/>
            <a:ext cx="37593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1100" dirty="0"/>
              <a:t>TI Technology:  </a:t>
            </a:r>
            <a:r>
              <a:rPr lang="en-BE" sz="1100" dirty="0">
                <a:hlinkClick r:id="rId4"/>
              </a:rPr>
              <a:t>www.education.ti.com</a:t>
            </a:r>
            <a:r>
              <a:rPr lang="en-BE" sz="1100" dirty="0"/>
              <a:t>  &gt;  Select your country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4D0EF36-4B17-E64C-A2B0-1C0253F81245}"/>
              </a:ext>
            </a:extLst>
          </p:cNvPr>
          <p:cNvSpPr txBox="1"/>
          <p:nvPr/>
        </p:nvSpPr>
        <p:spPr>
          <a:xfrm>
            <a:off x="4560978" y="6436523"/>
            <a:ext cx="26965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1100" dirty="0"/>
              <a:t>TI Educational Content:  </a:t>
            </a:r>
            <a:r>
              <a:rPr lang="en-BE" sz="1100" dirty="0">
                <a:hlinkClick r:id="rId5"/>
              </a:rPr>
              <a:t>www.t3europe.eu</a:t>
            </a:r>
            <a:r>
              <a:rPr lang="en-BE" sz="1100" dirty="0"/>
              <a:t>  </a:t>
            </a:r>
          </a:p>
        </p:txBody>
      </p:sp>
      <p:pic>
        <p:nvPicPr>
          <p:cNvPr id="6" name="Afbeelding 4">
            <a:extLst>
              <a:ext uri="{FF2B5EF4-FFF2-40B4-BE49-F238E27FC236}">
                <a16:creationId xmlns:a16="http://schemas.microsoft.com/office/drawing/2014/main" id="{DD434F8F-86A8-AB49-B0A7-E0ADB2BB249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901" y="3639039"/>
            <a:ext cx="2713864" cy="1918926"/>
          </a:xfrm>
          <a:prstGeom prst="rect">
            <a:avLst/>
          </a:prstGeom>
          <a:effectLst>
            <a:outerShdw dist="50800" dir="5400000" algn="ctr" rotWithShape="0">
              <a:srgbClr val="000000">
                <a:alpha val="43137"/>
              </a:srgbClr>
            </a:outerShdw>
            <a:softEdge rad="211137"/>
          </a:effectLst>
        </p:spPr>
      </p:pic>
      <p:pic>
        <p:nvPicPr>
          <p:cNvPr id="3074" name="Picture 2" descr="Future of Work in Africa: The Promise of Digital Technologies | eWorld New">
            <a:extLst>
              <a:ext uri="{FF2B5EF4-FFF2-40B4-BE49-F238E27FC236}">
                <a16:creationId xmlns:a16="http://schemas.microsoft.com/office/drawing/2014/main" id="{F74B1E50-368E-C240-BC5B-A1F5D8F68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1701" y="3671774"/>
            <a:ext cx="2734525" cy="1924592"/>
          </a:xfrm>
          <a:prstGeom prst="rect">
            <a:avLst/>
          </a:prstGeom>
          <a:noFill/>
          <a:effectLst>
            <a:softEdge rad="208706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2D51439-9316-A745-A78E-3B2EF6856C3B}"/>
              </a:ext>
            </a:extLst>
          </p:cNvPr>
          <p:cNvSpPr txBox="1"/>
          <p:nvPr/>
        </p:nvSpPr>
        <p:spPr>
          <a:xfrm>
            <a:off x="1091757" y="5517715"/>
            <a:ext cx="1252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E" b="1" dirty="0">
                <a:solidFill>
                  <a:srgbClr val="0070C0"/>
                </a:solidFill>
              </a:rPr>
              <a:t>Classroom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F0FCB37-C225-A745-9484-572A32D19123}"/>
              </a:ext>
            </a:extLst>
          </p:cNvPr>
          <p:cNvGrpSpPr/>
          <p:nvPr/>
        </p:nvGrpSpPr>
        <p:grpSpPr>
          <a:xfrm>
            <a:off x="3053021" y="3463944"/>
            <a:ext cx="5963408" cy="2486101"/>
            <a:chOff x="3053021" y="3463944"/>
            <a:chExt cx="5963408" cy="2486101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9C90E42D-A090-C643-A394-7DF6AC34AD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57188" y="3982061"/>
              <a:ext cx="515298" cy="51109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2EBC2D1-E0D1-8940-93DF-9D5B1B7A2EDB}"/>
                    </a:ext>
                  </a:extLst>
                </p:cNvPr>
                <p:cNvSpPr txBox="1"/>
                <p:nvPr/>
              </p:nvSpPr>
              <p:spPr>
                <a:xfrm>
                  <a:off x="8313994" y="4350096"/>
                  <a:ext cx="702435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BE" sz="32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⇔</m:t>
                        </m:r>
                      </m:oMath>
                    </m:oMathPara>
                  </a14:m>
                  <a:endParaRPr lang="en-BE" sz="40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2EBC2D1-E0D1-8940-93DF-9D5B1B7A2E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13994" y="4350096"/>
                  <a:ext cx="702435" cy="58477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BE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4ECC1AA-610E-444F-8B41-884838F0CF2B}"/>
                </a:ext>
              </a:extLst>
            </p:cNvPr>
            <p:cNvGrpSpPr/>
            <p:nvPr/>
          </p:nvGrpSpPr>
          <p:grpSpPr>
            <a:xfrm>
              <a:off x="3854464" y="3717472"/>
              <a:ext cx="4526882" cy="1918926"/>
              <a:chOff x="3854464" y="4066564"/>
              <a:chExt cx="4526882" cy="1918926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3C9A4184-1FF8-D442-9CFB-0394F07FCA7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949676" y="4066564"/>
                <a:ext cx="1431670" cy="1918926"/>
                <a:chOff x="5374924" y="4436422"/>
                <a:chExt cx="1383077" cy="1853795"/>
              </a:xfrm>
            </p:grpSpPr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10791C3B-E87A-A146-8B7F-DDADBA71AB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74924" y="4436422"/>
                  <a:ext cx="946184" cy="1488890"/>
                </a:xfrm>
                <a:prstGeom prst="rect">
                  <a:avLst/>
                </a:prstGeom>
              </p:spPr>
            </p:pic>
            <p:pic>
              <p:nvPicPr>
                <p:cNvPr id="4" name="Picture 3" descr="A picture containing graphical user interface&#10;&#10;Description automatically generated">
                  <a:extLst>
                    <a:ext uri="{FF2B5EF4-FFF2-40B4-BE49-F238E27FC236}">
                      <a16:creationId xmlns:a16="http://schemas.microsoft.com/office/drawing/2014/main" id="{4EFCB7C4-081E-FB4D-B803-CAE385E5BFF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07518" y="5592023"/>
                  <a:ext cx="950483" cy="698194"/>
                </a:xfrm>
                <a:prstGeom prst="rect">
                  <a:avLst/>
                </a:prstGeom>
              </p:spPr>
            </p:pic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B76D665F-2AF1-7241-AD18-F6110364239F}"/>
                  </a:ext>
                </a:extLst>
              </p:cNvPr>
              <p:cNvGrpSpPr/>
              <p:nvPr/>
            </p:nvGrpSpPr>
            <p:grpSpPr>
              <a:xfrm>
                <a:off x="3854464" y="4115992"/>
                <a:ext cx="2116311" cy="1734339"/>
                <a:chOff x="3631624" y="4406175"/>
                <a:chExt cx="2116311" cy="1734339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A12662D7-2CE2-484A-91A9-451ED45271D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31624" y="4406175"/>
                  <a:ext cx="1542369" cy="1008808"/>
                </a:xfrm>
                <a:prstGeom prst="rect">
                  <a:avLst/>
                </a:prstGeom>
              </p:spPr>
            </p:pic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5B15DABC-9B65-3044-8CB3-41364611264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4648743" y="4892706"/>
                  <a:ext cx="1099192" cy="1247808"/>
                  <a:chOff x="8083835" y="485855"/>
                  <a:chExt cx="3747264" cy="4253913"/>
                </a:xfrm>
              </p:grpSpPr>
              <p:pic>
                <p:nvPicPr>
                  <p:cNvPr id="7" name="Picture 6">
                    <a:extLst>
                      <a:ext uri="{FF2B5EF4-FFF2-40B4-BE49-F238E27FC236}">
                        <a16:creationId xmlns:a16="http://schemas.microsoft.com/office/drawing/2014/main" id="{F6B8824E-6B31-6E4C-A418-B487C9183DF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540066" y="528098"/>
                    <a:ext cx="1291033" cy="3664118"/>
                  </a:xfrm>
                  <a:prstGeom prst="rect">
                    <a:avLst/>
                  </a:prstGeom>
                </p:spPr>
              </p:pic>
              <p:pic>
                <p:nvPicPr>
                  <p:cNvPr id="17" name="Picture 16" descr="A picture containing text, electronics, black, parking&#10;&#10;Description automatically generated">
                    <a:extLst>
                      <a:ext uri="{FF2B5EF4-FFF2-40B4-BE49-F238E27FC236}">
                        <a16:creationId xmlns:a16="http://schemas.microsoft.com/office/drawing/2014/main" id="{F27279E1-5099-114E-8114-2FB1D6180F6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292396" y="891840"/>
                    <a:ext cx="1795700" cy="3847928"/>
                  </a:xfrm>
                  <a:prstGeom prst="rect">
                    <a:avLst/>
                  </a:prstGeom>
                </p:spPr>
              </p:pic>
              <p:grpSp>
                <p:nvGrpSpPr>
                  <p:cNvPr id="20" name="Group 19">
                    <a:extLst>
                      <a:ext uri="{FF2B5EF4-FFF2-40B4-BE49-F238E27FC236}">
                        <a16:creationId xmlns:a16="http://schemas.microsoft.com/office/drawing/2014/main" id="{B1E68EA7-AAF8-574A-BAC0-1F9C275BF322}"/>
                      </a:ext>
                    </a:extLst>
                  </p:cNvPr>
                  <p:cNvGrpSpPr/>
                  <p:nvPr/>
                </p:nvGrpSpPr>
                <p:grpSpPr>
                  <a:xfrm>
                    <a:off x="8083835" y="485855"/>
                    <a:ext cx="1767457" cy="3703244"/>
                    <a:chOff x="552887" y="1817000"/>
                    <a:chExt cx="1767457" cy="3703244"/>
                  </a:xfrm>
                </p:grpSpPr>
                <p:pic>
                  <p:nvPicPr>
                    <p:cNvPr id="19" name="Picture 18" descr="Text&#10;&#10;Description automatically generated">
                      <a:extLst>
                        <a:ext uri="{FF2B5EF4-FFF2-40B4-BE49-F238E27FC236}">
                          <a16:creationId xmlns:a16="http://schemas.microsoft.com/office/drawing/2014/main" id="{761C84D3-D9BA-AD4F-87F2-F920A529206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01371" y="2167714"/>
                      <a:ext cx="1265554" cy="94916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2" name="Picture 11" descr="A picture containing text, electronics, calculator&#10;&#10;Description automatically generated">
                      <a:extLst>
                        <a:ext uri="{FF2B5EF4-FFF2-40B4-BE49-F238E27FC236}">
                          <a16:creationId xmlns:a16="http://schemas.microsoft.com/office/drawing/2014/main" id="{707418A8-FB4A-584E-9030-375DC395EF7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6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52887" y="1817000"/>
                      <a:ext cx="1767457" cy="3703244"/>
                    </a:xfrm>
                    <a:prstGeom prst="rect">
                      <a:avLst/>
                    </a:prstGeom>
                  </p:spPr>
                </p:pic>
              </p:grpSp>
            </p:grp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4E723CAF-E75C-F948-AFA8-CB232B57EB8B}"/>
                      </a:ext>
                    </a:extLst>
                  </p:cNvPr>
                  <p:cNvSpPr txBox="1"/>
                  <p:nvPr/>
                </p:nvSpPr>
                <p:spPr>
                  <a:xfrm>
                    <a:off x="6062734" y="4697188"/>
                    <a:ext cx="702435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BE" sz="32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⇔</m:t>
                          </m:r>
                        </m:oMath>
                      </m:oMathPara>
                    </a14:m>
                    <a:endParaRPr lang="en-BE" sz="3200" dirty="0">
                      <a:solidFill>
                        <a:srgbClr val="0070C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4E723CAF-E75C-F948-AFA8-CB232B57EB8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62734" y="4697188"/>
                    <a:ext cx="702435" cy="584775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B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873B1CD6-92D1-FD45-9659-883F350897D9}"/>
                    </a:ext>
                  </a:extLst>
                </p:cNvPr>
                <p:cNvSpPr txBox="1"/>
                <p:nvPr/>
              </p:nvSpPr>
              <p:spPr>
                <a:xfrm>
                  <a:off x="3053021" y="4348096"/>
                  <a:ext cx="702435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BE" sz="320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⇔</m:t>
                        </m:r>
                      </m:oMath>
                    </m:oMathPara>
                  </a14:m>
                  <a:endParaRPr lang="en-BE" sz="32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873B1CD6-92D1-FD45-9659-883F350897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53021" y="4348096"/>
                  <a:ext cx="702435" cy="584775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B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1CC41AD-C7CA-954C-84FA-3F1009514A4B}"/>
                </a:ext>
              </a:extLst>
            </p:cNvPr>
            <p:cNvSpPr txBox="1"/>
            <p:nvPr/>
          </p:nvSpPr>
          <p:spPr>
            <a:xfrm>
              <a:off x="3426121" y="5476808"/>
              <a:ext cx="31941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BE" sz="1200" b="1" dirty="0">
                  <a:solidFill>
                    <a:srgbClr val="0070C0"/>
                  </a:solidFill>
                </a:rPr>
                <a:t>TI-Nspire CX Technology</a:t>
              </a:r>
            </a:p>
            <a:p>
              <a:pPr algn="ctr"/>
              <a:r>
                <a:rPr lang="en-BE" sz="1200" b="1" dirty="0">
                  <a:solidFill>
                    <a:srgbClr val="0070C0"/>
                  </a:solidFill>
                </a:rPr>
                <a:t>TI-84 Plus CE-T </a:t>
              </a:r>
              <a:r>
                <a:rPr lang="en-BE" sz="1200" b="1" cap="small" dirty="0">
                  <a:solidFill>
                    <a:srgbClr val="0070C0"/>
                  </a:solidFill>
                </a:rPr>
                <a:t>python</a:t>
              </a:r>
              <a:r>
                <a:rPr lang="en-BE" sz="1200" b="1" dirty="0">
                  <a:solidFill>
                    <a:srgbClr val="0070C0"/>
                  </a:solidFill>
                </a:rPr>
                <a:t> </a:t>
              </a:r>
              <a:r>
                <a:rPr lang="en-BE" sz="1200" b="1" cap="small" dirty="0">
                  <a:solidFill>
                    <a:srgbClr val="0070C0"/>
                  </a:solidFill>
                </a:rPr>
                <a:t>edition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B7DD932-5D5F-5740-A4FD-C3D9097423D9}"/>
                </a:ext>
              </a:extLst>
            </p:cNvPr>
            <p:cNvSpPr txBox="1"/>
            <p:nvPr/>
          </p:nvSpPr>
          <p:spPr>
            <a:xfrm rot="5400000">
              <a:off x="7195328" y="4180338"/>
              <a:ext cx="170978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BE" sz="1200" b="1" dirty="0">
                  <a:solidFill>
                    <a:srgbClr val="0070C0"/>
                  </a:solidFill>
                </a:rPr>
                <a:t>TI-Innovator Hub</a:t>
              </a:r>
              <a:endParaRPr lang="en-BE" sz="1200" b="1" cap="small" dirty="0">
                <a:solidFill>
                  <a:srgbClr val="0070C0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D4A6708-C5B0-0F44-AD27-1545331325DE}"/>
                </a:ext>
              </a:extLst>
            </p:cNvPr>
            <p:cNvSpPr txBox="1"/>
            <p:nvPr/>
          </p:nvSpPr>
          <p:spPr>
            <a:xfrm>
              <a:off x="7034513" y="5673046"/>
              <a:ext cx="170978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0070C0"/>
                  </a:solidFill>
                </a:rPr>
                <a:t>BBC m</a:t>
              </a:r>
              <a:r>
                <a:rPr lang="en-BE" sz="1200" b="1" dirty="0">
                  <a:solidFill>
                    <a:srgbClr val="0070C0"/>
                  </a:solidFill>
                </a:rPr>
                <a:t>icro:bit</a:t>
              </a:r>
              <a:endParaRPr lang="en-BE" sz="1200" b="1" cap="small" dirty="0">
                <a:solidFill>
                  <a:srgbClr val="0070C0"/>
                </a:solidFill>
              </a:endParaRPr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2CED941A-0786-D54E-8177-6C408E0F0ACA}"/>
              </a:ext>
            </a:extLst>
          </p:cNvPr>
          <p:cNvSpPr txBox="1"/>
          <p:nvPr/>
        </p:nvSpPr>
        <p:spPr>
          <a:xfrm>
            <a:off x="9521506" y="5513327"/>
            <a:ext cx="2226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E" b="1" dirty="0">
                <a:solidFill>
                  <a:srgbClr val="0070C0"/>
                </a:solidFill>
              </a:rPr>
              <a:t>Physical Environment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5E94709-6DF4-7D43-9F71-34D33EE8B2CA}"/>
              </a:ext>
            </a:extLst>
          </p:cNvPr>
          <p:cNvGrpSpPr/>
          <p:nvPr/>
        </p:nvGrpSpPr>
        <p:grpSpPr>
          <a:xfrm>
            <a:off x="4128515" y="296863"/>
            <a:ext cx="5192100" cy="3729590"/>
            <a:chOff x="4128515" y="296863"/>
            <a:chExt cx="5192100" cy="372959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FC41E77-30BC-4545-A2C3-BF9094C3DC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6441161" y="296863"/>
              <a:ext cx="2561166" cy="326601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8773B3A-3E24-2B41-BD1E-C861643C40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4128515" y="296863"/>
              <a:ext cx="2012715" cy="288720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4FC211A-7C7A-7548-8A5A-6598713B8152}"/>
                </a:ext>
              </a:extLst>
            </p:cNvPr>
            <p:cNvSpPr txBox="1"/>
            <p:nvPr/>
          </p:nvSpPr>
          <p:spPr>
            <a:xfrm>
              <a:off x="4256327" y="1371133"/>
              <a:ext cx="8258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b="1" cap="small" dirty="0">
                  <a:solidFill>
                    <a:srgbClr val="2797BF"/>
                  </a:solidFill>
                </a:rPr>
                <a:t>output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FAE26BD-DA56-3A4A-8C76-DF1AFA57132B}"/>
                </a:ext>
              </a:extLst>
            </p:cNvPr>
            <p:cNvSpPr txBox="1"/>
            <p:nvPr/>
          </p:nvSpPr>
          <p:spPr>
            <a:xfrm>
              <a:off x="6649556" y="1371133"/>
              <a:ext cx="6655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b="1" cap="small" dirty="0">
                  <a:solidFill>
                    <a:srgbClr val="2797BF"/>
                  </a:solidFill>
                </a:rPr>
                <a:t>input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7A603E1-BF14-104B-9E60-5A371FC9C78B}"/>
                </a:ext>
              </a:extLst>
            </p:cNvPr>
            <p:cNvSpPr txBox="1"/>
            <p:nvPr/>
          </p:nvSpPr>
          <p:spPr>
            <a:xfrm rot="5400000">
              <a:off x="8083930" y="2357571"/>
              <a:ext cx="213481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1600" b="1" dirty="0">
                  <a:solidFill>
                    <a:srgbClr val="2797BF"/>
                  </a:solidFill>
                </a:rPr>
                <a:t>TI HUB Python Module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27BABA27-80B0-244C-8231-EA1477711D1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841507" y="3338004"/>
              <a:ext cx="591086" cy="688448"/>
            </a:xfrm>
            <a:prstGeom prst="straightConnector1">
              <a:avLst/>
            </a:prstGeom>
            <a:ln>
              <a:solidFill>
                <a:srgbClr val="3F7FB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26C19165-2E9D-5F47-84A6-D7F24BE3FA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32668" y="2313319"/>
              <a:ext cx="591889" cy="1713134"/>
            </a:xfrm>
            <a:prstGeom prst="straightConnector1">
              <a:avLst/>
            </a:prstGeom>
            <a:ln>
              <a:solidFill>
                <a:srgbClr val="3F7FB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75455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0FB3C95-6590-DE44-9A55-E5553E3F6F45}"/>
              </a:ext>
            </a:extLst>
          </p:cNvPr>
          <p:cNvSpPr txBox="1"/>
          <p:nvPr/>
        </p:nvSpPr>
        <p:spPr>
          <a:xfrm>
            <a:off x="304402" y="404813"/>
            <a:ext cx="342786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dirty="0">
                <a:solidFill>
                  <a:srgbClr val="C00000"/>
                </a:solidFill>
              </a:rPr>
              <a:t>Physical Computing …</a:t>
            </a:r>
          </a:p>
          <a:p>
            <a:r>
              <a:rPr lang="en-GB" sz="2400" b="1" i="1" dirty="0">
                <a:solidFill>
                  <a:srgbClr val="C00000"/>
                </a:solidFill>
              </a:rPr>
              <a:t>i</a:t>
            </a:r>
            <a:r>
              <a:rPr lang="en-BE" sz="2400" b="1" i="1" dirty="0">
                <a:solidFill>
                  <a:srgbClr val="C00000"/>
                </a:solidFill>
              </a:rPr>
              <a:t>n the classroom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E52058E-2A09-9949-85C2-2C9FB71ADEA0}"/>
              </a:ext>
            </a:extLst>
          </p:cNvPr>
          <p:cNvSpPr/>
          <p:nvPr/>
        </p:nvSpPr>
        <p:spPr>
          <a:xfrm>
            <a:off x="19" y="6321431"/>
            <a:ext cx="11747500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AAAA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63" dirty="0">
              <a:solidFill>
                <a:srgbClr val="FFFFFF"/>
              </a:solidFill>
            </a:endParaRPr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62C61892-98BB-C74F-AE6B-015AB2D843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1467" y="6219804"/>
            <a:ext cx="2930806" cy="67194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6F2A126-8BFE-C74F-A80D-BC87E490626F}"/>
              </a:ext>
            </a:extLst>
          </p:cNvPr>
          <p:cNvSpPr txBox="1"/>
          <p:nvPr/>
        </p:nvSpPr>
        <p:spPr>
          <a:xfrm>
            <a:off x="360901" y="6430519"/>
            <a:ext cx="37593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1100" dirty="0"/>
              <a:t>TI Technology:  </a:t>
            </a:r>
            <a:r>
              <a:rPr lang="en-BE" sz="1100" dirty="0">
                <a:hlinkClick r:id="rId4"/>
              </a:rPr>
              <a:t>www.education.ti.com</a:t>
            </a:r>
            <a:r>
              <a:rPr lang="en-BE" sz="1100" dirty="0"/>
              <a:t>  &gt;  Select your country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4D0EF36-4B17-E64C-A2B0-1C0253F81245}"/>
              </a:ext>
            </a:extLst>
          </p:cNvPr>
          <p:cNvSpPr txBox="1"/>
          <p:nvPr/>
        </p:nvSpPr>
        <p:spPr>
          <a:xfrm>
            <a:off x="4560978" y="6436523"/>
            <a:ext cx="26965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1100" dirty="0"/>
              <a:t>TI Educational Content:  </a:t>
            </a:r>
            <a:r>
              <a:rPr lang="en-BE" sz="1100" dirty="0">
                <a:hlinkClick r:id="rId5"/>
              </a:rPr>
              <a:t>www.t3europe.eu</a:t>
            </a:r>
            <a:r>
              <a:rPr lang="en-BE" sz="1100" dirty="0"/>
              <a:t>  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71D4663D-C46F-2C41-A7BA-BCD94CC992D6}"/>
              </a:ext>
            </a:extLst>
          </p:cNvPr>
          <p:cNvGrpSpPr/>
          <p:nvPr/>
        </p:nvGrpSpPr>
        <p:grpSpPr>
          <a:xfrm>
            <a:off x="360901" y="3463944"/>
            <a:ext cx="11515325" cy="2486101"/>
            <a:chOff x="360901" y="3195186"/>
            <a:chExt cx="11515325" cy="2486101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9C90E42D-A090-C643-A394-7DF6AC34AD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57188" y="3713303"/>
              <a:ext cx="515298" cy="511098"/>
            </a:xfrm>
            <a:prstGeom prst="rect">
              <a:avLst/>
            </a:prstGeom>
          </p:spPr>
        </p:pic>
        <p:pic>
          <p:nvPicPr>
            <p:cNvPr id="6" name="Afbeelding 4">
              <a:extLst>
                <a:ext uri="{FF2B5EF4-FFF2-40B4-BE49-F238E27FC236}">
                  <a16:creationId xmlns:a16="http://schemas.microsoft.com/office/drawing/2014/main" id="{DD434F8F-86A8-AB49-B0A7-E0ADB2BB24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901" y="3370281"/>
              <a:ext cx="2713864" cy="1918926"/>
            </a:xfrm>
            <a:prstGeom prst="rect">
              <a:avLst/>
            </a:prstGeom>
            <a:effectLst>
              <a:outerShdw dist="50800" dir="5400000" algn="ctr" rotWithShape="0">
                <a:srgbClr val="000000">
                  <a:alpha val="43137"/>
                </a:srgbClr>
              </a:outerShdw>
              <a:softEdge rad="211137"/>
            </a:effectLst>
          </p:spPr>
        </p:pic>
        <p:pic>
          <p:nvPicPr>
            <p:cNvPr id="3074" name="Picture 2" descr="Future of Work in Africa: The Promise of Digital Technologies | eWorld New">
              <a:extLst>
                <a:ext uri="{FF2B5EF4-FFF2-40B4-BE49-F238E27FC236}">
                  <a16:creationId xmlns:a16="http://schemas.microsoft.com/office/drawing/2014/main" id="{F74B1E50-368E-C240-BC5B-A1F5D8F68C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1701" y="3403016"/>
              <a:ext cx="2734525" cy="1924592"/>
            </a:xfrm>
            <a:prstGeom prst="rect">
              <a:avLst/>
            </a:prstGeom>
            <a:noFill/>
            <a:effectLst>
              <a:softEdge rad="208706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2EBC2D1-E0D1-8940-93DF-9D5B1B7A2EDB}"/>
                    </a:ext>
                  </a:extLst>
                </p:cNvPr>
                <p:cNvSpPr txBox="1"/>
                <p:nvPr/>
              </p:nvSpPr>
              <p:spPr>
                <a:xfrm>
                  <a:off x="8313994" y="4081338"/>
                  <a:ext cx="702435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BE" sz="32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⇔</m:t>
                        </m:r>
                      </m:oMath>
                    </m:oMathPara>
                  </a14:m>
                  <a:endParaRPr lang="en-BE" sz="40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2EBC2D1-E0D1-8940-93DF-9D5B1B7A2E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13994" y="4081338"/>
                  <a:ext cx="702435" cy="58477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BE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4ECC1AA-610E-444F-8B41-884838F0CF2B}"/>
                </a:ext>
              </a:extLst>
            </p:cNvPr>
            <p:cNvGrpSpPr/>
            <p:nvPr/>
          </p:nvGrpSpPr>
          <p:grpSpPr>
            <a:xfrm>
              <a:off x="3854464" y="3448714"/>
              <a:ext cx="4526882" cy="1918926"/>
              <a:chOff x="3854464" y="4066564"/>
              <a:chExt cx="4526882" cy="1918926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3C9A4184-1FF8-D442-9CFB-0394F07FCA7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949676" y="4066564"/>
                <a:ext cx="1431670" cy="1918926"/>
                <a:chOff x="5374924" y="4436422"/>
                <a:chExt cx="1383077" cy="1853795"/>
              </a:xfrm>
            </p:grpSpPr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10791C3B-E87A-A146-8B7F-DDADBA71AB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74924" y="4436422"/>
                  <a:ext cx="946184" cy="1488890"/>
                </a:xfrm>
                <a:prstGeom prst="rect">
                  <a:avLst/>
                </a:prstGeom>
              </p:spPr>
            </p:pic>
            <p:pic>
              <p:nvPicPr>
                <p:cNvPr id="4" name="Picture 3" descr="A picture containing graphical user interface&#10;&#10;Description automatically generated">
                  <a:extLst>
                    <a:ext uri="{FF2B5EF4-FFF2-40B4-BE49-F238E27FC236}">
                      <a16:creationId xmlns:a16="http://schemas.microsoft.com/office/drawing/2014/main" id="{4EFCB7C4-081E-FB4D-B803-CAE385E5BFF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07518" y="5592023"/>
                  <a:ext cx="950483" cy="698194"/>
                </a:xfrm>
                <a:prstGeom prst="rect">
                  <a:avLst/>
                </a:prstGeom>
              </p:spPr>
            </p:pic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B76D665F-2AF1-7241-AD18-F6110364239F}"/>
                  </a:ext>
                </a:extLst>
              </p:cNvPr>
              <p:cNvGrpSpPr/>
              <p:nvPr/>
            </p:nvGrpSpPr>
            <p:grpSpPr>
              <a:xfrm>
                <a:off x="3854464" y="4115992"/>
                <a:ext cx="2116311" cy="1734339"/>
                <a:chOff x="3631624" y="4406175"/>
                <a:chExt cx="2116311" cy="1734339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A12662D7-2CE2-484A-91A9-451ED45271D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31624" y="4406175"/>
                  <a:ext cx="1542369" cy="1008808"/>
                </a:xfrm>
                <a:prstGeom prst="rect">
                  <a:avLst/>
                </a:prstGeom>
              </p:spPr>
            </p:pic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5B15DABC-9B65-3044-8CB3-41364611264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4648743" y="4892706"/>
                  <a:ext cx="1099192" cy="1247808"/>
                  <a:chOff x="8083835" y="485855"/>
                  <a:chExt cx="3747264" cy="4253913"/>
                </a:xfrm>
              </p:grpSpPr>
              <p:pic>
                <p:nvPicPr>
                  <p:cNvPr id="7" name="Picture 6">
                    <a:extLst>
                      <a:ext uri="{FF2B5EF4-FFF2-40B4-BE49-F238E27FC236}">
                        <a16:creationId xmlns:a16="http://schemas.microsoft.com/office/drawing/2014/main" id="{F6B8824E-6B31-6E4C-A418-B487C9183DF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540066" y="528098"/>
                    <a:ext cx="1291033" cy="3664118"/>
                  </a:xfrm>
                  <a:prstGeom prst="rect">
                    <a:avLst/>
                  </a:prstGeom>
                </p:spPr>
              </p:pic>
              <p:pic>
                <p:nvPicPr>
                  <p:cNvPr id="17" name="Picture 16" descr="A picture containing text, electronics, black, parking&#10;&#10;Description automatically generated">
                    <a:extLst>
                      <a:ext uri="{FF2B5EF4-FFF2-40B4-BE49-F238E27FC236}">
                        <a16:creationId xmlns:a16="http://schemas.microsoft.com/office/drawing/2014/main" id="{F27279E1-5099-114E-8114-2FB1D6180F6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292396" y="891840"/>
                    <a:ext cx="1795700" cy="3847928"/>
                  </a:xfrm>
                  <a:prstGeom prst="rect">
                    <a:avLst/>
                  </a:prstGeom>
                </p:spPr>
              </p:pic>
              <p:grpSp>
                <p:nvGrpSpPr>
                  <p:cNvPr id="20" name="Group 19">
                    <a:extLst>
                      <a:ext uri="{FF2B5EF4-FFF2-40B4-BE49-F238E27FC236}">
                        <a16:creationId xmlns:a16="http://schemas.microsoft.com/office/drawing/2014/main" id="{B1E68EA7-AAF8-574A-BAC0-1F9C275BF322}"/>
                      </a:ext>
                    </a:extLst>
                  </p:cNvPr>
                  <p:cNvGrpSpPr/>
                  <p:nvPr/>
                </p:nvGrpSpPr>
                <p:grpSpPr>
                  <a:xfrm>
                    <a:off x="8083835" y="485855"/>
                    <a:ext cx="1767457" cy="3703244"/>
                    <a:chOff x="552887" y="1817000"/>
                    <a:chExt cx="1767457" cy="3703244"/>
                  </a:xfrm>
                </p:grpSpPr>
                <p:pic>
                  <p:nvPicPr>
                    <p:cNvPr id="19" name="Picture 18" descr="Text&#10;&#10;Description automatically generated">
                      <a:extLst>
                        <a:ext uri="{FF2B5EF4-FFF2-40B4-BE49-F238E27FC236}">
                          <a16:creationId xmlns:a16="http://schemas.microsoft.com/office/drawing/2014/main" id="{761C84D3-D9BA-AD4F-87F2-F920A529206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01371" y="2167714"/>
                      <a:ext cx="1265554" cy="94916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2" name="Picture 11" descr="A picture containing text, electronics, calculator&#10;&#10;Description automatically generated">
                      <a:extLst>
                        <a:ext uri="{FF2B5EF4-FFF2-40B4-BE49-F238E27FC236}">
                          <a16:creationId xmlns:a16="http://schemas.microsoft.com/office/drawing/2014/main" id="{707418A8-FB4A-584E-9030-375DC395EF7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6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52887" y="1817000"/>
                      <a:ext cx="1767457" cy="3703244"/>
                    </a:xfrm>
                    <a:prstGeom prst="rect">
                      <a:avLst/>
                    </a:prstGeom>
                  </p:spPr>
                </p:pic>
              </p:grpSp>
            </p:grp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4E723CAF-E75C-F948-AFA8-CB232B57EB8B}"/>
                      </a:ext>
                    </a:extLst>
                  </p:cNvPr>
                  <p:cNvSpPr txBox="1"/>
                  <p:nvPr/>
                </p:nvSpPr>
                <p:spPr>
                  <a:xfrm>
                    <a:off x="6062734" y="4697188"/>
                    <a:ext cx="702435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BE" sz="32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⇔</m:t>
                          </m:r>
                        </m:oMath>
                      </m:oMathPara>
                    </a14:m>
                    <a:endParaRPr lang="en-BE" sz="3200" dirty="0">
                      <a:solidFill>
                        <a:srgbClr val="0070C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4E723CAF-E75C-F948-AFA8-CB232B57EB8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62734" y="4697188"/>
                    <a:ext cx="702435" cy="584775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B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873B1CD6-92D1-FD45-9659-883F350897D9}"/>
                    </a:ext>
                  </a:extLst>
                </p:cNvPr>
                <p:cNvSpPr txBox="1"/>
                <p:nvPr/>
              </p:nvSpPr>
              <p:spPr>
                <a:xfrm>
                  <a:off x="3053021" y="4079338"/>
                  <a:ext cx="702435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BE" sz="320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⇔</m:t>
                        </m:r>
                      </m:oMath>
                    </m:oMathPara>
                  </a14:m>
                  <a:endParaRPr lang="en-BE" sz="32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873B1CD6-92D1-FD45-9659-883F350897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53021" y="4079338"/>
                  <a:ext cx="702435" cy="584775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B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2D51439-9316-A745-A78E-3B2EF6856C3B}"/>
                </a:ext>
              </a:extLst>
            </p:cNvPr>
            <p:cNvSpPr txBox="1"/>
            <p:nvPr/>
          </p:nvSpPr>
          <p:spPr>
            <a:xfrm>
              <a:off x="1091757" y="5248957"/>
              <a:ext cx="12521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BE" b="1" dirty="0">
                  <a:solidFill>
                    <a:srgbClr val="0070C0"/>
                  </a:solidFill>
                </a:rPr>
                <a:t>Classroom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1CC41AD-C7CA-954C-84FA-3F1009514A4B}"/>
                </a:ext>
              </a:extLst>
            </p:cNvPr>
            <p:cNvSpPr txBox="1"/>
            <p:nvPr/>
          </p:nvSpPr>
          <p:spPr>
            <a:xfrm>
              <a:off x="3426121" y="5208050"/>
              <a:ext cx="31941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BE" sz="1200" b="1" dirty="0">
                  <a:solidFill>
                    <a:srgbClr val="0070C0"/>
                  </a:solidFill>
                </a:rPr>
                <a:t>TI-Nspire CX Technology</a:t>
              </a:r>
            </a:p>
            <a:p>
              <a:pPr algn="ctr"/>
              <a:r>
                <a:rPr lang="en-BE" sz="1200" b="1" dirty="0">
                  <a:solidFill>
                    <a:srgbClr val="0070C0"/>
                  </a:solidFill>
                </a:rPr>
                <a:t>TI-84 Plus CE-T </a:t>
              </a:r>
              <a:r>
                <a:rPr lang="en-BE" sz="1200" b="1" cap="small" dirty="0">
                  <a:solidFill>
                    <a:srgbClr val="0070C0"/>
                  </a:solidFill>
                </a:rPr>
                <a:t>python</a:t>
              </a:r>
              <a:r>
                <a:rPr lang="en-BE" sz="1200" b="1" dirty="0">
                  <a:solidFill>
                    <a:srgbClr val="0070C0"/>
                  </a:solidFill>
                </a:rPr>
                <a:t> </a:t>
              </a:r>
              <a:r>
                <a:rPr lang="en-BE" sz="1200" b="1" cap="small" dirty="0">
                  <a:solidFill>
                    <a:srgbClr val="0070C0"/>
                  </a:solidFill>
                </a:rPr>
                <a:t>edition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B7DD932-5D5F-5740-A4FD-C3D9097423D9}"/>
                </a:ext>
              </a:extLst>
            </p:cNvPr>
            <p:cNvSpPr txBox="1"/>
            <p:nvPr/>
          </p:nvSpPr>
          <p:spPr>
            <a:xfrm rot="5400000">
              <a:off x="7195328" y="3911580"/>
              <a:ext cx="170978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BE" sz="1200" b="1" dirty="0">
                  <a:solidFill>
                    <a:srgbClr val="0070C0"/>
                  </a:solidFill>
                </a:rPr>
                <a:t>TI-Innovator Hub</a:t>
              </a:r>
              <a:endParaRPr lang="en-BE" sz="1200" b="1" cap="small" dirty="0">
                <a:solidFill>
                  <a:srgbClr val="0070C0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D4A6708-C5B0-0F44-AD27-1545331325DE}"/>
                </a:ext>
              </a:extLst>
            </p:cNvPr>
            <p:cNvSpPr txBox="1"/>
            <p:nvPr/>
          </p:nvSpPr>
          <p:spPr>
            <a:xfrm>
              <a:off x="7034513" y="5404288"/>
              <a:ext cx="170978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0070C0"/>
                  </a:solidFill>
                </a:rPr>
                <a:t>BBC m</a:t>
              </a:r>
              <a:r>
                <a:rPr lang="en-BE" sz="1200" b="1" dirty="0">
                  <a:solidFill>
                    <a:srgbClr val="0070C0"/>
                  </a:solidFill>
                </a:rPr>
                <a:t>icro:bit</a:t>
              </a:r>
              <a:endParaRPr lang="en-BE" sz="1200" b="1" cap="small" dirty="0">
                <a:solidFill>
                  <a:srgbClr val="0070C0"/>
                </a:solidFill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2CED941A-0786-D54E-8177-6C408E0F0ACA}"/>
                </a:ext>
              </a:extLst>
            </p:cNvPr>
            <p:cNvSpPr txBox="1"/>
            <p:nvPr/>
          </p:nvSpPr>
          <p:spPr>
            <a:xfrm>
              <a:off x="9521506" y="5244569"/>
              <a:ext cx="22260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BE" b="1" dirty="0">
                  <a:solidFill>
                    <a:srgbClr val="0070C0"/>
                  </a:solidFill>
                </a:rPr>
                <a:t>Physical Environment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753E609C-AB18-2349-AD27-577670AC8C76}"/>
              </a:ext>
            </a:extLst>
          </p:cNvPr>
          <p:cNvGrpSpPr/>
          <p:nvPr/>
        </p:nvGrpSpPr>
        <p:grpSpPr>
          <a:xfrm>
            <a:off x="3782090" y="1055075"/>
            <a:ext cx="4605807" cy="2003731"/>
            <a:chOff x="5315698" y="620713"/>
            <a:chExt cx="4605807" cy="2003731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353A3E64-7E96-D14B-93F6-96E3C3732C17}"/>
                </a:ext>
              </a:extLst>
            </p:cNvPr>
            <p:cNvGrpSpPr/>
            <p:nvPr/>
          </p:nvGrpSpPr>
          <p:grpSpPr>
            <a:xfrm>
              <a:off x="5315698" y="620713"/>
              <a:ext cx="4605807" cy="2003731"/>
              <a:chOff x="5740915" y="1116039"/>
              <a:chExt cx="4605807" cy="2003731"/>
            </a:xfrm>
          </p:grpSpPr>
          <p:sp>
            <p:nvSpPr>
              <p:cNvPr id="52" name="Rounded Rectangle 51">
                <a:extLst>
                  <a:ext uri="{FF2B5EF4-FFF2-40B4-BE49-F238E27FC236}">
                    <a16:creationId xmlns:a16="http://schemas.microsoft.com/office/drawing/2014/main" id="{FC713AE7-0B76-CE4F-B242-C82FAB9AC53F}"/>
                  </a:ext>
                </a:extLst>
              </p:cNvPr>
              <p:cNvSpPr/>
              <p:nvPr/>
            </p:nvSpPr>
            <p:spPr>
              <a:xfrm>
                <a:off x="5836641" y="1684733"/>
                <a:ext cx="4419826" cy="1341711"/>
              </a:xfrm>
              <a:prstGeom prst="roundRect">
                <a:avLst>
                  <a:gd name="adj" fmla="val 9678"/>
                </a:avLst>
              </a:prstGeom>
              <a:solidFill>
                <a:schemeClr val="bg1">
                  <a:lumMod val="85000"/>
                </a:schemeClr>
              </a:solidFill>
              <a:ln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/>
              </a:p>
            </p:txBody>
          </p: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DA13C77D-B99D-BF4E-855D-377BE6A423F2}"/>
                  </a:ext>
                </a:extLst>
              </p:cNvPr>
              <p:cNvGrpSpPr/>
              <p:nvPr/>
            </p:nvGrpSpPr>
            <p:grpSpPr>
              <a:xfrm>
                <a:off x="5934064" y="1993297"/>
                <a:ext cx="4223546" cy="947865"/>
                <a:chOff x="5917588" y="2026249"/>
                <a:chExt cx="4223546" cy="947865"/>
              </a:xfrm>
            </p:grpSpPr>
            <p:grpSp>
              <p:nvGrpSpPr>
                <p:cNvPr id="42" name="Group 41">
                  <a:extLst>
                    <a:ext uri="{FF2B5EF4-FFF2-40B4-BE49-F238E27FC236}">
                      <a16:creationId xmlns:a16="http://schemas.microsoft.com/office/drawing/2014/main" id="{C50B225F-2E3E-454F-8DD5-39101F46337D}"/>
                    </a:ext>
                  </a:extLst>
                </p:cNvPr>
                <p:cNvGrpSpPr/>
                <p:nvPr/>
              </p:nvGrpSpPr>
              <p:grpSpPr>
                <a:xfrm>
                  <a:off x="7559139" y="2026249"/>
                  <a:ext cx="961281" cy="947865"/>
                  <a:chOff x="8006042" y="1254226"/>
                  <a:chExt cx="961281" cy="947865"/>
                </a:xfrm>
              </p:grpSpPr>
              <p:sp>
                <p:nvSpPr>
                  <p:cNvPr id="29" name="Oval 28">
                    <a:extLst>
                      <a:ext uri="{FF2B5EF4-FFF2-40B4-BE49-F238E27FC236}">
                        <a16:creationId xmlns:a16="http://schemas.microsoft.com/office/drawing/2014/main" id="{678A0D7F-4D2B-3341-BB91-AA741EAB2BC9}"/>
                      </a:ext>
                    </a:extLst>
                  </p:cNvPr>
                  <p:cNvSpPr/>
                  <p:nvPr/>
                </p:nvSpPr>
                <p:spPr>
                  <a:xfrm>
                    <a:off x="8006042" y="1254226"/>
                    <a:ext cx="961281" cy="947865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BE"/>
                  </a:p>
                </p:txBody>
              </p:sp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F668EF49-E1E0-004E-9E83-C29A98E6A6FD}"/>
                      </a:ext>
                    </a:extLst>
                  </p:cNvPr>
                  <p:cNvSpPr txBox="1"/>
                  <p:nvPr/>
                </p:nvSpPr>
                <p:spPr>
                  <a:xfrm>
                    <a:off x="8070157" y="1589658"/>
                    <a:ext cx="833049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BE" sz="1200" b="1" cap="small" dirty="0">
                        <a:solidFill>
                          <a:schemeClr val="bg1"/>
                        </a:solidFill>
                      </a:rPr>
                      <a:t>processing</a:t>
                    </a:r>
                  </a:p>
                </p:txBody>
              </p:sp>
            </p:grpSp>
            <p:grpSp>
              <p:nvGrpSpPr>
                <p:cNvPr id="39" name="Group 38">
                  <a:extLst>
                    <a:ext uri="{FF2B5EF4-FFF2-40B4-BE49-F238E27FC236}">
                      <a16:creationId xmlns:a16="http://schemas.microsoft.com/office/drawing/2014/main" id="{CB5439A4-24F7-4040-8768-364CC7359A90}"/>
                    </a:ext>
                  </a:extLst>
                </p:cNvPr>
                <p:cNvGrpSpPr/>
                <p:nvPr/>
              </p:nvGrpSpPr>
              <p:grpSpPr>
                <a:xfrm>
                  <a:off x="5917588" y="2207885"/>
                  <a:ext cx="673005" cy="627728"/>
                  <a:chOff x="9120462" y="1574362"/>
                  <a:chExt cx="673005" cy="627728"/>
                </a:xfrm>
              </p:grpSpPr>
              <p:sp>
                <p:nvSpPr>
                  <p:cNvPr id="35" name="Oval 34">
                    <a:extLst>
                      <a:ext uri="{FF2B5EF4-FFF2-40B4-BE49-F238E27FC236}">
                        <a16:creationId xmlns:a16="http://schemas.microsoft.com/office/drawing/2014/main" id="{AF99AE17-44E3-D842-841E-506E23ABEDF0}"/>
                      </a:ext>
                    </a:extLst>
                  </p:cNvPr>
                  <p:cNvSpPr/>
                  <p:nvPr/>
                </p:nvSpPr>
                <p:spPr>
                  <a:xfrm>
                    <a:off x="9141701" y="1574362"/>
                    <a:ext cx="636613" cy="627728"/>
                  </a:xfrm>
                  <a:prstGeom prst="ellipse">
                    <a:avLst/>
                  </a:prstGeom>
                  <a:solidFill>
                    <a:srgbClr val="E27A3E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BE"/>
                  </a:p>
                </p:txBody>
              </p:sp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372C78DE-0E43-E544-9395-4DDE943DC823}"/>
                      </a:ext>
                    </a:extLst>
                  </p:cNvPr>
                  <p:cNvSpPr txBox="1"/>
                  <p:nvPr/>
                </p:nvSpPr>
                <p:spPr>
                  <a:xfrm>
                    <a:off x="9120462" y="1749726"/>
                    <a:ext cx="673005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BE" sz="1200" b="1" cap="small" dirty="0">
                        <a:solidFill>
                          <a:schemeClr val="bg1"/>
                        </a:solidFill>
                      </a:rPr>
                      <a:t>outputs</a:t>
                    </a:r>
                  </a:p>
                </p:txBody>
              </p:sp>
            </p:grpSp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1F1FD71B-CC64-2040-86CF-F64BF8E1C788}"/>
                    </a:ext>
                  </a:extLst>
                </p:cNvPr>
                <p:cNvGrpSpPr/>
                <p:nvPr/>
              </p:nvGrpSpPr>
              <p:grpSpPr>
                <a:xfrm>
                  <a:off x="9504521" y="2186316"/>
                  <a:ext cx="636613" cy="627728"/>
                  <a:chOff x="9931453" y="1574362"/>
                  <a:chExt cx="636613" cy="627728"/>
                </a:xfrm>
              </p:grpSpPr>
              <p:sp>
                <p:nvSpPr>
                  <p:cNvPr id="36" name="Oval 35">
                    <a:extLst>
                      <a:ext uri="{FF2B5EF4-FFF2-40B4-BE49-F238E27FC236}">
                        <a16:creationId xmlns:a16="http://schemas.microsoft.com/office/drawing/2014/main" id="{1E974544-E666-C541-B597-BB1DF320B124}"/>
                      </a:ext>
                    </a:extLst>
                  </p:cNvPr>
                  <p:cNvSpPr/>
                  <p:nvPr/>
                </p:nvSpPr>
                <p:spPr>
                  <a:xfrm>
                    <a:off x="9931453" y="1574362"/>
                    <a:ext cx="636613" cy="627728"/>
                  </a:xfrm>
                  <a:prstGeom prst="ellipse">
                    <a:avLst/>
                  </a:prstGeom>
                  <a:solidFill>
                    <a:srgbClr val="44B29D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BE"/>
                  </a:p>
                </p:txBody>
              </p:sp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FE61147A-1328-0343-9B8F-E25FCFC7D44C}"/>
                      </a:ext>
                    </a:extLst>
                  </p:cNvPr>
                  <p:cNvSpPr txBox="1"/>
                  <p:nvPr/>
                </p:nvSpPr>
                <p:spPr>
                  <a:xfrm>
                    <a:off x="9976798" y="1749726"/>
                    <a:ext cx="562398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BE" sz="1200" b="1" cap="small" dirty="0">
                        <a:solidFill>
                          <a:schemeClr val="bg1"/>
                        </a:solidFill>
                      </a:rPr>
                      <a:t>inputs</a:t>
                    </a:r>
                  </a:p>
                </p:txBody>
              </p:sp>
            </p:grpSp>
            <p:cxnSp>
              <p:nvCxnSpPr>
                <p:cNvPr id="44" name="Straight Arrow Connector 43">
                  <a:extLst>
                    <a:ext uri="{FF2B5EF4-FFF2-40B4-BE49-F238E27FC236}">
                      <a16:creationId xmlns:a16="http://schemas.microsoft.com/office/drawing/2014/main" id="{DC9CC0A0-1975-D640-A075-E20A5EFBB4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764366" y="2521749"/>
                  <a:ext cx="621000" cy="1"/>
                </a:xfrm>
                <a:prstGeom prst="straightConnector1">
                  <a:avLst/>
                </a:prstGeom>
                <a:ln w="38100">
                  <a:solidFill>
                    <a:schemeClr val="bg1">
                      <a:lumMod val="50000"/>
                    </a:schemeClr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Arrow Connector 47">
                  <a:extLst>
                    <a:ext uri="{FF2B5EF4-FFF2-40B4-BE49-F238E27FC236}">
                      <a16:creationId xmlns:a16="http://schemas.microsoft.com/office/drawing/2014/main" id="{68113466-41B0-934E-B67C-330A45C9EE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694193" y="2521747"/>
                  <a:ext cx="621000" cy="1"/>
                </a:xfrm>
                <a:prstGeom prst="straightConnector1">
                  <a:avLst/>
                </a:prstGeom>
                <a:ln w="38100">
                  <a:solidFill>
                    <a:schemeClr val="bg1">
                      <a:lumMod val="50000"/>
                    </a:schemeClr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7" name="Rounded Rectangle 46">
                <a:extLst>
                  <a:ext uri="{FF2B5EF4-FFF2-40B4-BE49-F238E27FC236}">
                    <a16:creationId xmlns:a16="http://schemas.microsoft.com/office/drawing/2014/main" id="{5DBF726F-A1DA-704D-A834-AC2AE661A0E7}"/>
                  </a:ext>
                </a:extLst>
              </p:cNvPr>
              <p:cNvSpPr/>
              <p:nvPr/>
            </p:nvSpPr>
            <p:spPr>
              <a:xfrm>
                <a:off x="5740915" y="1116039"/>
                <a:ext cx="4605807" cy="2003731"/>
              </a:xfrm>
              <a:prstGeom prst="roundRect">
                <a:avLst>
                  <a:gd name="adj" fmla="val 9678"/>
                </a:avLst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/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0B1BD9B2-04D8-6245-ACE9-A2DF58607CF4}"/>
                  </a:ext>
                </a:extLst>
              </p:cNvPr>
              <p:cNvSpPr txBox="1"/>
              <p:nvPr/>
            </p:nvSpPr>
            <p:spPr>
              <a:xfrm>
                <a:off x="7680731" y="1668257"/>
                <a:ext cx="72250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BE" sz="1600" b="1" cap="small" dirty="0">
                    <a:solidFill>
                      <a:srgbClr val="2F518F"/>
                    </a:solidFill>
                  </a:rPr>
                  <a:t>system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75794207-306E-3746-9B67-6230A9D3A71D}"/>
                  </a:ext>
                </a:extLst>
              </p:cNvPr>
              <p:cNvSpPr txBox="1"/>
              <p:nvPr/>
            </p:nvSpPr>
            <p:spPr>
              <a:xfrm>
                <a:off x="7425353" y="1229999"/>
                <a:ext cx="123623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BE" sz="1600" b="1" cap="small" dirty="0">
                    <a:solidFill>
                      <a:srgbClr val="2F518F"/>
                    </a:solidFill>
                  </a:rPr>
                  <a:t>environment</a:t>
                </a:r>
              </a:p>
            </p:txBody>
          </p:sp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BD2F0275-5E2F-084F-BDAB-D3857AEDECC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562089" y="1444692"/>
                <a:ext cx="762581" cy="685949"/>
              </a:xfrm>
              <a:prstGeom prst="straightConnector1">
                <a:avLst/>
              </a:prstGeom>
              <a:ln w="38100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>
                <a:extLst>
                  <a:ext uri="{FF2B5EF4-FFF2-40B4-BE49-F238E27FC236}">
                    <a16:creationId xmlns:a16="http://schemas.microsoft.com/office/drawing/2014/main" id="{A8C1B903-B8F1-0C48-AD28-0BC53FAE2C7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744301" y="1432451"/>
                <a:ext cx="762581" cy="685949"/>
              </a:xfrm>
              <a:prstGeom prst="straightConnector1">
                <a:avLst/>
              </a:prstGeom>
              <a:ln w="38100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5504B3CA-4CFF-1E4B-B7BB-36F74467D485}"/>
                </a:ext>
              </a:extLst>
            </p:cNvPr>
            <p:cNvSpPr txBox="1"/>
            <p:nvPr/>
          </p:nvSpPr>
          <p:spPr>
            <a:xfrm rot="2480083">
              <a:off x="8377522" y="1395429"/>
              <a:ext cx="7282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1400" b="1" cap="small" dirty="0">
                  <a:solidFill>
                    <a:srgbClr val="44B29D"/>
                  </a:solidFill>
                </a:rPr>
                <a:t>sensors</a:t>
              </a:r>
              <a:endParaRPr lang="en-BE" b="1" cap="small" dirty="0">
                <a:solidFill>
                  <a:srgbClr val="44B29D"/>
                </a:solidFill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289A7A1F-B120-5C46-A75D-5073CA6B629F}"/>
                </a:ext>
              </a:extLst>
            </p:cNvPr>
            <p:cNvSpPr txBox="1"/>
            <p:nvPr/>
          </p:nvSpPr>
          <p:spPr>
            <a:xfrm rot="18972457">
              <a:off x="6034011" y="1365057"/>
              <a:ext cx="10122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BE" sz="1400" b="1" cap="small" dirty="0">
                  <a:solidFill>
                    <a:srgbClr val="E27A3E"/>
                  </a:solidFill>
                </a:rPr>
                <a:t>actuators</a:t>
              </a:r>
              <a:endParaRPr lang="en-BE" b="1" cap="small" dirty="0">
                <a:solidFill>
                  <a:srgbClr val="E27A3E"/>
                </a:solidFill>
              </a:endParaRPr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111F43E-34CF-CC49-AFE3-C2F9B97B210A}"/>
              </a:ext>
            </a:extLst>
          </p:cNvPr>
          <p:cNvCxnSpPr>
            <a:cxnSpLocks/>
          </p:cNvCxnSpPr>
          <p:nvPr/>
        </p:nvCxnSpPr>
        <p:spPr>
          <a:xfrm flipH="1">
            <a:off x="3900642" y="3216248"/>
            <a:ext cx="2" cy="12490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6B29DAED-2CE4-5246-99F4-3C5798EBD277}"/>
              </a:ext>
            </a:extLst>
          </p:cNvPr>
          <p:cNvCxnSpPr>
            <a:cxnSpLocks/>
          </p:cNvCxnSpPr>
          <p:nvPr/>
        </p:nvCxnSpPr>
        <p:spPr>
          <a:xfrm flipH="1">
            <a:off x="8289991" y="3217170"/>
            <a:ext cx="2" cy="12490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69811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Mini Submersible Water Pump - 108.MT0103 (&amp;quot;108.MT0103&amp;quot;)">
            <a:extLst>
              <a:ext uri="{FF2B5EF4-FFF2-40B4-BE49-F238E27FC236}">
                <a16:creationId xmlns:a16="http://schemas.microsoft.com/office/drawing/2014/main" id="{640E4BBE-D136-2340-ADAF-DED2AB7947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0981794" flipH="1">
            <a:off x="2649669" y="2022798"/>
            <a:ext cx="1128297" cy="796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E2D338A2-5937-604F-A01C-E4BECE992EB7}"/>
              </a:ext>
            </a:extLst>
          </p:cNvPr>
          <p:cNvGrpSpPr/>
          <p:nvPr/>
        </p:nvGrpSpPr>
        <p:grpSpPr>
          <a:xfrm>
            <a:off x="7788807" y="2168870"/>
            <a:ext cx="1887015" cy="996583"/>
            <a:chOff x="7175408" y="2079936"/>
            <a:chExt cx="1887015" cy="996583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14BF1A64-9581-BE4B-A00C-9DA3BDD3AD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3179660">
              <a:off x="7175408" y="2079936"/>
              <a:ext cx="1153153" cy="505537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C9D7615D-D980-CB42-9F81-B08364541C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60393" y="2325949"/>
              <a:ext cx="1002030" cy="750570"/>
            </a:xfrm>
            <a:prstGeom prst="rect">
              <a:avLst/>
            </a:prstGeom>
          </p:spPr>
        </p:pic>
      </p:grp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5DBF726F-A1DA-704D-A834-AC2AE661A0E7}"/>
              </a:ext>
            </a:extLst>
          </p:cNvPr>
          <p:cNvSpPr/>
          <p:nvPr/>
        </p:nvSpPr>
        <p:spPr>
          <a:xfrm>
            <a:off x="3782090" y="1055075"/>
            <a:ext cx="4605807" cy="2003731"/>
          </a:xfrm>
          <a:prstGeom prst="roundRect">
            <a:avLst>
              <a:gd name="adj" fmla="val 967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FB3C95-6590-DE44-9A55-E5553E3F6F45}"/>
              </a:ext>
            </a:extLst>
          </p:cNvPr>
          <p:cNvSpPr txBox="1"/>
          <p:nvPr/>
        </p:nvSpPr>
        <p:spPr>
          <a:xfrm>
            <a:off x="304402" y="404813"/>
            <a:ext cx="342786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dirty="0">
                <a:solidFill>
                  <a:srgbClr val="C00000"/>
                </a:solidFill>
              </a:rPr>
              <a:t>Physical Computing …</a:t>
            </a:r>
          </a:p>
          <a:p>
            <a:r>
              <a:rPr lang="en-GB" sz="2400" b="1" i="1" dirty="0">
                <a:solidFill>
                  <a:srgbClr val="C00000"/>
                </a:solidFill>
              </a:rPr>
              <a:t>i</a:t>
            </a:r>
            <a:r>
              <a:rPr lang="en-BE" sz="2400" b="1" i="1" dirty="0">
                <a:solidFill>
                  <a:srgbClr val="C00000"/>
                </a:solidFill>
              </a:rPr>
              <a:t>n the classroom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E52058E-2A09-9949-85C2-2C9FB71ADEA0}"/>
              </a:ext>
            </a:extLst>
          </p:cNvPr>
          <p:cNvSpPr/>
          <p:nvPr/>
        </p:nvSpPr>
        <p:spPr>
          <a:xfrm>
            <a:off x="19" y="6321431"/>
            <a:ext cx="11747500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AAAA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63" dirty="0">
              <a:solidFill>
                <a:srgbClr val="FFFFFF"/>
              </a:solidFill>
            </a:endParaRPr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62C61892-98BB-C74F-AE6B-015AB2D843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1467" y="6219804"/>
            <a:ext cx="2930806" cy="67194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6F2A126-8BFE-C74F-A80D-BC87E490626F}"/>
              </a:ext>
            </a:extLst>
          </p:cNvPr>
          <p:cNvSpPr txBox="1"/>
          <p:nvPr/>
        </p:nvSpPr>
        <p:spPr>
          <a:xfrm>
            <a:off x="360901" y="6430519"/>
            <a:ext cx="37593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1100" dirty="0"/>
              <a:t>TI Technology:  </a:t>
            </a:r>
            <a:r>
              <a:rPr lang="en-BE" sz="1100" dirty="0">
                <a:hlinkClick r:id="rId7"/>
              </a:rPr>
              <a:t>www.education.ti.com</a:t>
            </a:r>
            <a:r>
              <a:rPr lang="en-BE" sz="1100" dirty="0"/>
              <a:t>  &gt;  Select your country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4D0EF36-4B17-E64C-A2B0-1C0253F81245}"/>
              </a:ext>
            </a:extLst>
          </p:cNvPr>
          <p:cNvSpPr txBox="1"/>
          <p:nvPr/>
        </p:nvSpPr>
        <p:spPr>
          <a:xfrm>
            <a:off x="4560978" y="6436523"/>
            <a:ext cx="26965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1100" dirty="0"/>
              <a:t>TI Educational Content:  </a:t>
            </a:r>
            <a:r>
              <a:rPr lang="en-BE" sz="1100" dirty="0">
                <a:hlinkClick r:id="rId8"/>
              </a:rPr>
              <a:t>www.t3europe.eu</a:t>
            </a:r>
            <a:r>
              <a:rPr lang="en-BE" sz="1100" dirty="0"/>
              <a:t>  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71D4663D-C46F-2C41-A7BA-BCD94CC992D6}"/>
              </a:ext>
            </a:extLst>
          </p:cNvPr>
          <p:cNvGrpSpPr/>
          <p:nvPr/>
        </p:nvGrpSpPr>
        <p:grpSpPr>
          <a:xfrm>
            <a:off x="360901" y="3463944"/>
            <a:ext cx="11515325" cy="2486101"/>
            <a:chOff x="360901" y="3195186"/>
            <a:chExt cx="11515325" cy="2486101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9C90E42D-A090-C643-A394-7DF6AC34AD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57188" y="3713303"/>
              <a:ext cx="515298" cy="511098"/>
            </a:xfrm>
            <a:prstGeom prst="rect">
              <a:avLst/>
            </a:prstGeom>
          </p:spPr>
        </p:pic>
        <p:pic>
          <p:nvPicPr>
            <p:cNvPr id="6" name="Afbeelding 4">
              <a:extLst>
                <a:ext uri="{FF2B5EF4-FFF2-40B4-BE49-F238E27FC236}">
                  <a16:creationId xmlns:a16="http://schemas.microsoft.com/office/drawing/2014/main" id="{DD434F8F-86A8-AB49-B0A7-E0ADB2BB24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901" y="3370281"/>
              <a:ext cx="2713864" cy="1918926"/>
            </a:xfrm>
            <a:prstGeom prst="rect">
              <a:avLst/>
            </a:prstGeom>
            <a:effectLst>
              <a:outerShdw dist="50800" dir="5400000" algn="ctr" rotWithShape="0">
                <a:srgbClr val="000000">
                  <a:alpha val="43137"/>
                </a:srgbClr>
              </a:outerShdw>
              <a:softEdge rad="211137"/>
            </a:effectLst>
          </p:spPr>
        </p:pic>
        <p:pic>
          <p:nvPicPr>
            <p:cNvPr id="3074" name="Picture 2" descr="Future of Work in Africa: The Promise of Digital Technologies | eWorld New">
              <a:extLst>
                <a:ext uri="{FF2B5EF4-FFF2-40B4-BE49-F238E27FC236}">
                  <a16:creationId xmlns:a16="http://schemas.microsoft.com/office/drawing/2014/main" id="{F74B1E50-368E-C240-BC5B-A1F5D8F68C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1701" y="3403016"/>
              <a:ext cx="2734525" cy="1924592"/>
            </a:xfrm>
            <a:prstGeom prst="rect">
              <a:avLst/>
            </a:prstGeom>
            <a:noFill/>
            <a:effectLst>
              <a:softEdge rad="208706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2EBC2D1-E0D1-8940-93DF-9D5B1B7A2EDB}"/>
                    </a:ext>
                  </a:extLst>
                </p:cNvPr>
                <p:cNvSpPr txBox="1"/>
                <p:nvPr/>
              </p:nvSpPr>
              <p:spPr>
                <a:xfrm>
                  <a:off x="8313994" y="4081338"/>
                  <a:ext cx="702435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BE" sz="32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⇔</m:t>
                        </m:r>
                      </m:oMath>
                    </m:oMathPara>
                  </a14:m>
                  <a:endParaRPr lang="en-BE" sz="40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2EBC2D1-E0D1-8940-93DF-9D5B1B7A2E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13994" y="4081338"/>
                  <a:ext cx="702435" cy="584775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BE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4ECC1AA-610E-444F-8B41-884838F0CF2B}"/>
                </a:ext>
              </a:extLst>
            </p:cNvPr>
            <p:cNvGrpSpPr/>
            <p:nvPr/>
          </p:nvGrpSpPr>
          <p:grpSpPr>
            <a:xfrm>
              <a:off x="3854464" y="3448714"/>
              <a:ext cx="4526882" cy="1918926"/>
              <a:chOff x="3854464" y="4066564"/>
              <a:chExt cx="4526882" cy="1918926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3C9A4184-1FF8-D442-9CFB-0394F07FCA7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949676" y="4066564"/>
                <a:ext cx="1431670" cy="1918926"/>
                <a:chOff x="5374924" y="4436422"/>
                <a:chExt cx="1383077" cy="1853795"/>
              </a:xfrm>
            </p:grpSpPr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10791C3B-E87A-A146-8B7F-DDADBA71AB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74924" y="4436422"/>
                  <a:ext cx="946184" cy="1488890"/>
                </a:xfrm>
                <a:prstGeom prst="rect">
                  <a:avLst/>
                </a:prstGeom>
              </p:spPr>
            </p:pic>
            <p:pic>
              <p:nvPicPr>
                <p:cNvPr id="4" name="Picture 3" descr="A picture containing graphical user interface&#10;&#10;Description automatically generated">
                  <a:extLst>
                    <a:ext uri="{FF2B5EF4-FFF2-40B4-BE49-F238E27FC236}">
                      <a16:creationId xmlns:a16="http://schemas.microsoft.com/office/drawing/2014/main" id="{4EFCB7C4-081E-FB4D-B803-CAE385E5BFF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07518" y="5592023"/>
                  <a:ext cx="950483" cy="698194"/>
                </a:xfrm>
                <a:prstGeom prst="rect">
                  <a:avLst/>
                </a:prstGeom>
              </p:spPr>
            </p:pic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B76D665F-2AF1-7241-AD18-F6110364239F}"/>
                  </a:ext>
                </a:extLst>
              </p:cNvPr>
              <p:cNvGrpSpPr/>
              <p:nvPr/>
            </p:nvGrpSpPr>
            <p:grpSpPr>
              <a:xfrm>
                <a:off x="3854464" y="4115992"/>
                <a:ext cx="2116311" cy="1734339"/>
                <a:chOff x="3631624" y="4406175"/>
                <a:chExt cx="2116311" cy="1734339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A12662D7-2CE2-484A-91A9-451ED45271D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31624" y="4406175"/>
                  <a:ext cx="1542369" cy="1008808"/>
                </a:xfrm>
                <a:prstGeom prst="rect">
                  <a:avLst/>
                </a:prstGeom>
              </p:spPr>
            </p:pic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5B15DABC-9B65-3044-8CB3-41364611264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4648743" y="4892706"/>
                  <a:ext cx="1099192" cy="1247808"/>
                  <a:chOff x="8083835" y="485855"/>
                  <a:chExt cx="3747264" cy="4253913"/>
                </a:xfrm>
              </p:grpSpPr>
              <p:pic>
                <p:nvPicPr>
                  <p:cNvPr id="7" name="Picture 6">
                    <a:extLst>
                      <a:ext uri="{FF2B5EF4-FFF2-40B4-BE49-F238E27FC236}">
                        <a16:creationId xmlns:a16="http://schemas.microsoft.com/office/drawing/2014/main" id="{F6B8824E-6B31-6E4C-A418-B487C9183DF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6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540066" y="528098"/>
                    <a:ext cx="1291033" cy="3664118"/>
                  </a:xfrm>
                  <a:prstGeom prst="rect">
                    <a:avLst/>
                  </a:prstGeom>
                </p:spPr>
              </p:pic>
              <p:pic>
                <p:nvPicPr>
                  <p:cNvPr id="17" name="Picture 16" descr="A picture containing text, electronics, black, parking&#10;&#10;Description automatically generated">
                    <a:extLst>
                      <a:ext uri="{FF2B5EF4-FFF2-40B4-BE49-F238E27FC236}">
                        <a16:creationId xmlns:a16="http://schemas.microsoft.com/office/drawing/2014/main" id="{F27279E1-5099-114E-8114-2FB1D6180F6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7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292396" y="891840"/>
                    <a:ext cx="1795700" cy="3847928"/>
                  </a:xfrm>
                  <a:prstGeom prst="rect">
                    <a:avLst/>
                  </a:prstGeom>
                </p:spPr>
              </p:pic>
              <p:grpSp>
                <p:nvGrpSpPr>
                  <p:cNvPr id="20" name="Group 19">
                    <a:extLst>
                      <a:ext uri="{FF2B5EF4-FFF2-40B4-BE49-F238E27FC236}">
                        <a16:creationId xmlns:a16="http://schemas.microsoft.com/office/drawing/2014/main" id="{B1E68EA7-AAF8-574A-BAC0-1F9C275BF322}"/>
                      </a:ext>
                    </a:extLst>
                  </p:cNvPr>
                  <p:cNvGrpSpPr/>
                  <p:nvPr/>
                </p:nvGrpSpPr>
                <p:grpSpPr>
                  <a:xfrm>
                    <a:off x="8083835" y="485855"/>
                    <a:ext cx="1767457" cy="3703244"/>
                    <a:chOff x="552887" y="1817000"/>
                    <a:chExt cx="1767457" cy="3703244"/>
                  </a:xfrm>
                </p:grpSpPr>
                <p:pic>
                  <p:nvPicPr>
                    <p:cNvPr id="19" name="Picture 18" descr="Text&#10;&#10;Description automatically generated">
                      <a:extLst>
                        <a:ext uri="{FF2B5EF4-FFF2-40B4-BE49-F238E27FC236}">
                          <a16:creationId xmlns:a16="http://schemas.microsoft.com/office/drawing/2014/main" id="{761C84D3-D9BA-AD4F-87F2-F920A529206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8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01371" y="2167714"/>
                      <a:ext cx="1265554" cy="94916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2" name="Picture 11" descr="A picture containing text, electronics, calculator&#10;&#10;Description automatically generated">
                      <a:extLst>
                        <a:ext uri="{FF2B5EF4-FFF2-40B4-BE49-F238E27FC236}">
                          <a16:creationId xmlns:a16="http://schemas.microsoft.com/office/drawing/2014/main" id="{707418A8-FB4A-584E-9030-375DC395EF7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9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52887" y="1817000"/>
                      <a:ext cx="1767457" cy="3703244"/>
                    </a:xfrm>
                    <a:prstGeom prst="rect">
                      <a:avLst/>
                    </a:prstGeom>
                  </p:spPr>
                </p:pic>
              </p:grpSp>
            </p:grp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4E723CAF-E75C-F948-AFA8-CB232B57EB8B}"/>
                      </a:ext>
                    </a:extLst>
                  </p:cNvPr>
                  <p:cNvSpPr txBox="1"/>
                  <p:nvPr/>
                </p:nvSpPr>
                <p:spPr>
                  <a:xfrm>
                    <a:off x="6062734" y="4697188"/>
                    <a:ext cx="702435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BE" sz="32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⇔</m:t>
                          </m:r>
                        </m:oMath>
                      </m:oMathPara>
                    </a14:m>
                    <a:endParaRPr lang="en-BE" sz="3200" dirty="0">
                      <a:solidFill>
                        <a:srgbClr val="0070C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4E723CAF-E75C-F948-AFA8-CB232B57EB8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62734" y="4697188"/>
                    <a:ext cx="702435" cy="584775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B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873B1CD6-92D1-FD45-9659-883F350897D9}"/>
                    </a:ext>
                  </a:extLst>
                </p:cNvPr>
                <p:cNvSpPr txBox="1"/>
                <p:nvPr/>
              </p:nvSpPr>
              <p:spPr>
                <a:xfrm>
                  <a:off x="3053021" y="4079338"/>
                  <a:ext cx="702435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BE" sz="320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⇔</m:t>
                        </m:r>
                      </m:oMath>
                    </m:oMathPara>
                  </a14:m>
                  <a:endParaRPr lang="en-BE" sz="32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873B1CD6-92D1-FD45-9659-883F350897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53021" y="4079338"/>
                  <a:ext cx="702435" cy="584775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B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2D51439-9316-A745-A78E-3B2EF6856C3B}"/>
                </a:ext>
              </a:extLst>
            </p:cNvPr>
            <p:cNvSpPr txBox="1"/>
            <p:nvPr/>
          </p:nvSpPr>
          <p:spPr>
            <a:xfrm>
              <a:off x="1091757" y="5248957"/>
              <a:ext cx="12521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BE" b="1" dirty="0">
                  <a:solidFill>
                    <a:srgbClr val="0070C0"/>
                  </a:solidFill>
                </a:rPr>
                <a:t>Classroom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1CC41AD-C7CA-954C-84FA-3F1009514A4B}"/>
                </a:ext>
              </a:extLst>
            </p:cNvPr>
            <p:cNvSpPr txBox="1"/>
            <p:nvPr/>
          </p:nvSpPr>
          <p:spPr>
            <a:xfrm>
              <a:off x="3426121" y="5208050"/>
              <a:ext cx="31941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BE" sz="1200" b="1" dirty="0">
                  <a:solidFill>
                    <a:srgbClr val="0070C0"/>
                  </a:solidFill>
                </a:rPr>
                <a:t>TI-Nspire CX Technology</a:t>
              </a:r>
            </a:p>
            <a:p>
              <a:pPr algn="ctr"/>
              <a:r>
                <a:rPr lang="en-BE" sz="1200" b="1" dirty="0">
                  <a:solidFill>
                    <a:srgbClr val="0070C0"/>
                  </a:solidFill>
                </a:rPr>
                <a:t>TI-84 Plus CE-T </a:t>
              </a:r>
              <a:r>
                <a:rPr lang="en-BE" sz="1200" b="1" cap="small" dirty="0">
                  <a:solidFill>
                    <a:srgbClr val="0070C0"/>
                  </a:solidFill>
                </a:rPr>
                <a:t>python</a:t>
              </a:r>
              <a:r>
                <a:rPr lang="en-BE" sz="1200" b="1" dirty="0">
                  <a:solidFill>
                    <a:srgbClr val="0070C0"/>
                  </a:solidFill>
                </a:rPr>
                <a:t> </a:t>
              </a:r>
              <a:r>
                <a:rPr lang="en-BE" sz="1200" b="1" cap="small" dirty="0">
                  <a:solidFill>
                    <a:srgbClr val="0070C0"/>
                  </a:solidFill>
                </a:rPr>
                <a:t>edition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B7DD932-5D5F-5740-A4FD-C3D9097423D9}"/>
                </a:ext>
              </a:extLst>
            </p:cNvPr>
            <p:cNvSpPr txBox="1"/>
            <p:nvPr/>
          </p:nvSpPr>
          <p:spPr>
            <a:xfrm rot="5400000">
              <a:off x="7195328" y="3911580"/>
              <a:ext cx="170978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BE" sz="1200" b="1" dirty="0">
                  <a:solidFill>
                    <a:srgbClr val="0070C0"/>
                  </a:solidFill>
                </a:rPr>
                <a:t>TI-Innovator Hub</a:t>
              </a:r>
              <a:endParaRPr lang="en-BE" sz="1200" b="1" cap="small" dirty="0">
                <a:solidFill>
                  <a:srgbClr val="0070C0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D4A6708-C5B0-0F44-AD27-1545331325DE}"/>
                </a:ext>
              </a:extLst>
            </p:cNvPr>
            <p:cNvSpPr txBox="1"/>
            <p:nvPr/>
          </p:nvSpPr>
          <p:spPr>
            <a:xfrm>
              <a:off x="7034513" y="5404288"/>
              <a:ext cx="170978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0070C0"/>
                  </a:solidFill>
                </a:rPr>
                <a:t>BBC m</a:t>
              </a:r>
              <a:r>
                <a:rPr lang="en-BE" sz="1200" b="1" dirty="0">
                  <a:solidFill>
                    <a:srgbClr val="0070C0"/>
                  </a:solidFill>
                </a:rPr>
                <a:t>icro:bit</a:t>
              </a:r>
              <a:endParaRPr lang="en-BE" sz="1200" b="1" cap="small" dirty="0">
                <a:solidFill>
                  <a:srgbClr val="0070C0"/>
                </a:solidFill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2CED941A-0786-D54E-8177-6C408E0F0ACA}"/>
                </a:ext>
              </a:extLst>
            </p:cNvPr>
            <p:cNvSpPr txBox="1"/>
            <p:nvPr/>
          </p:nvSpPr>
          <p:spPr>
            <a:xfrm>
              <a:off x="9521506" y="5244569"/>
              <a:ext cx="22260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BE" b="1" dirty="0">
                  <a:solidFill>
                    <a:srgbClr val="0070C0"/>
                  </a:solidFill>
                </a:rPr>
                <a:t>Physical Environment</a:t>
              </a:r>
            </a:p>
          </p:txBody>
        </p:sp>
      </p:grp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FC713AE7-0B76-CE4F-B242-C82FAB9AC53F}"/>
              </a:ext>
            </a:extLst>
          </p:cNvPr>
          <p:cNvSpPr/>
          <p:nvPr/>
        </p:nvSpPr>
        <p:spPr>
          <a:xfrm>
            <a:off x="3877816" y="1623769"/>
            <a:ext cx="4419826" cy="1341711"/>
          </a:xfrm>
          <a:prstGeom prst="roundRect">
            <a:avLst>
              <a:gd name="adj" fmla="val 9678"/>
            </a:avLst>
          </a:prstGeom>
          <a:solidFill>
            <a:schemeClr val="bg1">
              <a:lumMod val="85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A13C77D-B99D-BF4E-855D-377BE6A423F2}"/>
              </a:ext>
            </a:extLst>
          </p:cNvPr>
          <p:cNvGrpSpPr/>
          <p:nvPr/>
        </p:nvGrpSpPr>
        <p:grpSpPr>
          <a:xfrm>
            <a:off x="3975239" y="1932333"/>
            <a:ext cx="4223546" cy="947865"/>
            <a:chOff x="5917588" y="2026249"/>
            <a:chExt cx="4223546" cy="947865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C50B225F-2E3E-454F-8DD5-39101F46337D}"/>
                </a:ext>
              </a:extLst>
            </p:cNvPr>
            <p:cNvGrpSpPr/>
            <p:nvPr/>
          </p:nvGrpSpPr>
          <p:grpSpPr>
            <a:xfrm>
              <a:off x="7559139" y="2026249"/>
              <a:ext cx="961281" cy="947865"/>
              <a:chOff x="8006042" y="1254226"/>
              <a:chExt cx="961281" cy="947865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678A0D7F-4D2B-3341-BB91-AA741EAB2BC9}"/>
                  </a:ext>
                </a:extLst>
              </p:cNvPr>
              <p:cNvSpPr/>
              <p:nvPr/>
            </p:nvSpPr>
            <p:spPr>
              <a:xfrm>
                <a:off x="8006042" y="1254226"/>
                <a:ext cx="961281" cy="94786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668EF49-E1E0-004E-9E83-C29A98E6A6FD}"/>
                  </a:ext>
                </a:extLst>
              </p:cNvPr>
              <p:cNvSpPr txBox="1"/>
              <p:nvPr/>
            </p:nvSpPr>
            <p:spPr>
              <a:xfrm>
                <a:off x="8070157" y="1589658"/>
                <a:ext cx="83304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BE" sz="1200" b="1" cap="small" dirty="0">
                    <a:solidFill>
                      <a:schemeClr val="bg1"/>
                    </a:solidFill>
                  </a:rPr>
                  <a:t>processing</a:t>
                </a: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CB5439A4-24F7-4040-8768-364CC7359A90}"/>
                </a:ext>
              </a:extLst>
            </p:cNvPr>
            <p:cNvGrpSpPr/>
            <p:nvPr/>
          </p:nvGrpSpPr>
          <p:grpSpPr>
            <a:xfrm>
              <a:off x="5917588" y="2207885"/>
              <a:ext cx="673005" cy="627728"/>
              <a:chOff x="9120462" y="1574362"/>
              <a:chExt cx="673005" cy="627728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AF99AE17-44E3-D842-841E-506E23ABEDF0}"/>
                  </a:ext>
                </a:extLst>
              </p:cNvPr>
              <p:cNvSpPr/>
              <p:nvPr/>
            </p:nvSpPr>
            <p:spPr>
              <a:xfrm>
                <a:off x="9141701" y="1574362"/>
                <a:ext cx="636613" cy="627728"/>
              </a:xfrm>
              <a:prstGeom prst="ellipse">
                <a:avLst/>
              </a:prstGeom>
              <a:solidFill>
                <a:srgbClr val="E27A3E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/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372C78DE-0E43-E544-9395-4DDE943DC823}"/>
                  </a:ext>
                </a:extLst>
              </p:cNvPr>
              <p:cNvSpPr txBox="1"/>
              <p:nvPr/>
            </p:nvSpPr>
            <p:spPr>
              <a:xfrm>
                <a:off x="9120462" y="1749726"/>
                <a:ext cx="67300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BE" sz="1200" b="1" cap="small" dirty="0">
                    <a:solidFill>
                      <a:schemeClr val="bg1"/>
                    </a:solidFill>
                  </a:rPr>
                  <a:t>outputs</a:t>
                </a: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1F1FD71B-CC64-2040-86CF-F64BF8E1C788}"/>
                </a:ext>
              </a:extLst>
            </p:cNvPr>
            <p:cNvGrpSpPr/>
            <p:nvPr/>
          </p:nvGrpSpPr>
          <p:grpSpPr>
            <a:xfrm>
              <a:off x="9504521" y="2186316"/>
              <a:ext cx="636613" cy="627728"/>
              <a:chOff x="9931453" y="1574362"/>
              <a:chExt cx="636613" cy="627728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1E974544-E666-C541-B597-BB1DF320B124}"/>
                  </a:ext>
                </a:extLst>
              </p:cNvPr>
              <p:cNvSpPr/>
              <p:nvPr/>
            </p:nvSpPr>
            <p:spPr>
              <a:xfrm>
                <a:off x="9931453" y="1574362"/>
                <a:ext cx="636613" cy="627728"/>
              </a:xfrm>
              <a:prstGeom prst="ellipse">
                <a:avLst/>
              </a:prstGeom>
              <a:solidFill>
                <a:srgbClr val="44B29D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FE61147A-1328-0343-9B8F-E25FCFC7D44C}"/>
                  </a:ext>
                </a:extLst>
              </p:cNvPr>
              <p:cNvSpPr txBox="1"/>
              <p:nvPr/>
            </p:nvSpPr>
            <p:spPr>
              <a:xfrm>
                <a:off x="9976798" y="1749726"/>
                <a:ext cx="56239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BE" sz="1200" b="1" cap="small" dirty="0">
                    <a:solidFill>
                      <a:schemeClr val="bg1"/>
                    </a:solidFill>
                  </a:rPr>
                  <a:t>inputs</a:t>
                </a:r>
              </a:p>
            </p:txBody>
          </p:sp>
        </p:grp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DC9CC0A0-1975-D640-A075-E20A5EFBB4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64366" y="2521749"/>
              <a:ext cx="621000" cy="1"/>
            </a:xfrm>
            <a:prstGeom prst="straightConnector1">
              <a:avLst/>
            </a:prstGeom>
            <a:ln w="38100">
              <a:solidFill>
                <a:schemeClr val="bg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68113466-41B0-934E-B67C-330A45C9EE0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94193" y="2521747"/>
              <a:ext cx="621000" cy="1"/>
            </a:xfrm>
            <a:prstGeom prst="straightConnector1">
              <a:avLst/>
            </a:prstGeom>
            <a:ln w="38100">
              <a:solidFill>
                <a:schemeClr val="bg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0B1BD9B2-04D8-6245-ACE9-A2DF58607CF4}"/>
              </a:ext>
            </a:extLst>
          </p:cNvPr>
          <p:cNvSpPr txBox="1"/>
          <p:nvPr/>
        </p:nvSpPr>
        <p:spPr>
          <a:xfrm>
            <a:off x="5721906" y="1607293"/>
            <a:ext cx="7225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1600" b="1" cap="small" dirty="0">
                <a:solidFill>
                  <a:srgbClr val="2F518F"/>
                </a:solidFill>
              </a:rPr>
              <a:t>system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5794207-306E-3746-9B67-6230A9D3A71D}"/>
              </a:ext>
            </a:extLst>
          </p:cNvPr>
          <p:cNvSpPr txBox="1"/>
          <p:nvPr/>
        </p:nvSpPr>
        <p:spPr>
          <a:xfrm>
            <a:off x="5466528" y="1169035"/>
            <a:ext cx="12362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1600" b="1" cap="small" dirty="0">
                <a:solidFill>
                  <a:srgbClr val="2F518F"/>
                </a:solidFill>
              </a:rPr>
              <a:t>environment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BD2F0275-5E2F-084F-BDAB-D3857AEDECC5}"/>
              </a:ext>
            </a:extLst>
          </p:cNvPr>
          <p:cNvCxnSpPr>
            <a:cxnSpLocks/>
          </p:cNvCxnSpPr>
          <p:nvPr/>
        </p:nvCxnSpPr>
        <p:spPr>
          <a:xfrm flipV="1">
            <a:off x="4603264" y="1383728"/>
            <a:ext cx="762581" cy="685949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A8C1B903-B8F1-0C48-AD28-0BC53FAE2C7E}"/>
              </a:ext>
            </a:extLst>
          </p:cNvPr>
          <p:cNvCxnSpPr>
            <a:cxnSpLocks/>
          </p:cNvCxnSpPr>
          <p:nvPr/>
        </p:nvCxnSpPr>
        <p:spPr>
          <a:xfrm flipH="1" flipV="1">
            <a:off x="6785476" y="1371487"/>
            <a:ext cx="762581" cy="685949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5504B3CA-4CFF-1E4B-B7BB-36F74467D485}"/>
              </a:ext>
            </a:extLst>
          </p:cNvPr>
          <p:cNvSpPr txBox="1"/>
          <p:nvPr/>
        </p:nvSpPr>
        <p:spPr>
          <a:xfrm rot="2480083">
            <a:off x="6843914" y="1829791"/>
            <a:ext cx="7282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1400" b="1" cap="small" dirty="0">
                <a:solidFill>
                  <a:srgbClr val="44B29D"/>
                </a:solidFill>
              </a:rPr>
              <a:t>sensors</a:t>
            </a:r>
            <a:endParaRPr lang="en-BE" b="1" cap="small" dirty="0">
              <a:solidFill>
                <a:srgbClr val="44B29D"/>
              </a:solidFill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89A7A1F-B120-5C46-A75D-5073CA6B629F}"/>
              </a:ext>
            </a:extLst>
          </p:cNvPr>
          <p:cNvSpPr txBox="1"/>
          <p:nvPr/>
        </p:nvSpPr>
        <p:spPr>
          <a:xfrm rot="18972457">
            <a:off x="4500403" y="1799419"/>
            <a:ext cx="10122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sz="1400" b="1" cap="small" dirty="0">
                <a:solidFill>
                  <a:srgbClr val="E27A3E"/>
                </a:solidFill>
              </a:rPr>
              <a:t>actuators</a:t>
            </a:r>
            <a:endParaRPr lang="en-BE" b="1" cap="small" dirty="0">
              <a:solidFill>
                <a:srgbClr val="E27A3E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44C13FC-5725-BF4E-8400-85D779769C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898451" y="1161611"/>
            <a:ext cx="1850354" cy="1256787"/>
          </a:xfrm>
          <a:prstGeom prst="rect">
            <a:avLst/>
          </a:prstGeom>
          <a:noFill/>
          <a:effectLst>
            <a:softEdge rad="59779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59783F47-5CFA-8047-BEB0-F90E2EB63AFD}"/>
              </a:ext>
            </a:extLst>
          </p:cNvPr>
          <p:cNvSpPr txBox="1"/>
          <p:nvPr/>
        </p:nvSpPr>
        <p:spPr>
          <a:xfrm>
            <a:off x="9952601" y="952121"/>
            <a:ext cx="17097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0070C0"/>
                </a:solidFill>
              </a:rPr>
              <a:t>Smart Irrigation System</a:t>
            </a:r>
            <a:endParaRPr lang="en-BE" sz="1200" b="1" cap="small" dirty="0">
              <a:solidFill>
                <a:srgbClr val="0070C0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819222C-FD8B-5044-A436-66B36648A7E3}"/>
              </a:ext>
            </a:extLst>
          </p:cNvPr>
          <p:cNvSpPr txBox="1"/>
          <p:nvPr/>
        </p:nvSpPr>
        <p:spPr>
          <a:xfrm>
            <a:off x="9862591" y="2339725"/>
            <a:ext cx="19134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rgbClr val="0070C0"/>
                </a:solidFill>
                <a:hlinkClick r:id="rId22"/>
              </a:rPr>
              <a:t>www.tistemprojects.com</a:t>
            </a:r>
            <a:r>
              <a:rPr lang="en-GB" sz="1200" dirty="0">
                <a:solidFill>
                  <a:srgbClr val="0070C0"/>
                </a:solidFill>
              </a:rPr>
              <a:t> </a:t>
            </a:r>
            <a:endParaRPr lang="en-BE" sz="1200" cap="small" dirty="0">
              <a:solidFill>
                <a:srgbClr val="0070C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A941CA-C6AC-184D-984C-2BC14A51802B}"/>
              </a:ext>
            </a:extLst>
          </p:cNvPr>
          <p:cNvSpPr txBox="1"/>
          <p:nvPr/>
        </p:nvSpPr>
        <p:spPr>
          <a:xfrm>
            <a:off x="2739028" y="2710633"/>
            <a:ext cx="983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1200" b="1" dirty="0">
                <a:solidFill>
                  <a:srgbClr val="E27A3E"/>
                </a:solidFill>
              </a:rPr>
              <a:t>Water Pump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A0FEF6C-83C7-1242-ACF5-98FC6281968A}"/>
              </a:ext>
            </a:extLst>
          </p:cNvPr>
          <p:cNvSpPr txBox="1"/>
          <p:nvPr/>
        </p:nvSpPr>
        <p:spPr>
          <a:xfrm rot="1574113">
            <a:off x="8622044" y="2354625"/>
            <a:ext cx="12215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1200" b="1" dirty="0">
                <a:solidFill>
                  <a:srgbClr val="44B29D"/>
                </a:solidFill>
              </a:rPr>
              <a:t>Moisture sensor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6CC5509E-D84C-AC48-9FE5-919571C469FC}"/>
              </a:ext>
            </a:extLst>
          </p:cNvPr>
          <p:cNvCxnSpPr>
            <a:cxnSpLocks/>
          </p:cNvCxnSpPr>
          <p:nvPr/>
        </p:nvCxnSpPr>
        <p:spPr>
          <a:xfrm flipH="1">
            <a:off x="3900642" y="3216248"/>
            <a:ext cx="2" cy="12490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68BD5836-3DA6-EE48-97D3-279685498A75}"/>
              </a:ext>
            </a:extLst>
          </p:cNvPr>
          <p:cNvCxnSpPr>
            <a:cxnSpLocks/>
          </p:cNvCxnSpPr>
          <p:nvPr/>
        </p:nvCxnSpPr>
        <p:spPr>
          <a:xfrm flipH="1">
            <a:off x="8289991" y="3217170"/>
            <a:ext cx="2" cy="12490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3D6D57C3-511C-D147-A9EA-FC7CC9F6C429}"/>
              </a:ext>
            </a:extLst>
          </p:cNvPr>
          <p:cNvSpPr/>
          <p:nvPr/>
        </p:nvSpPr>
        <p:spPr>
          <a:xfrm>
            <a:off x="10003458" y="2566332"/>
            <a:ext cx="16316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BE" sz="1200" dirty="0">
                <a:hlinkClick r:id="rId23"/>
              </a:rPr>
              <a:t>resources.t3europe.eu</a:t>
            </a:r>
            <a:r>
              <a:rPr lang="en-BE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276266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0FB3C95-6590-DE44-9A55-E5553E3F6F45}"/>
              </a:ext>
            </a:extLst>
          </p:cNvPr>
          <p:cNvSpPr txBox="1"/>
          <p:nvPr/>
        </p:nvSpPr>
        <p:spPr>
          <a:xfrm>
            <a:off x="304402" y="404813"/>
            <a:ext cx="342786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dirty="0">
                <a:solidFill>
                  <a:srgbClr val="C00000"/>
                </a:solidFill>
              </a:rPr>
              <a:t>Physical Computing …</a:t>
            </a:r>
          </a:p>
          <a:p>
            <a:r>
              <a:rPr lang="en-GB" sz="2400" b="1" i="1" dirty="0">
                <a:solidFill>
                  <a:srgbClr val="C00000"/>
                </a:solidFill>
              </a:rPr>
              <a:t>Basics – Actuators </a:t>
            </a:r>
            <a:endParaRPr lang="en-BE" sz="2400" b="1" i="1" dirty="0">
              <a:solidFill>
                <a:srgbClr val="C0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E52058E-2A09-9949-85C2-2C9FB71ADEA0}"/>
              </a:ext>
            </a:extLst>
          </p:cNvPr>
          <p:cNvSpPr/>
          <p:nvPr/>
        </p:nvSpPr>
        <p:spPr>
          <a:xfrm>
            <a:off x="19" y="6321431"/>
            <a:ext cx="11747500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AAAA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63" dirty="0">
              <a:solidFill>
                <a:srgbClr val="FFFFFF"/>
              </a:solidFill>
            </a:endParaRPr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62C61892-98BB-C74F-AE6B-015AB2D843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1467" y="6219804"/>
            <a:ext cx="2930806" cy="671941"/>
          </a:xfrm>
          <a:prstGeom prst="rect">
            <a:avLst/>
          </a:prstGeom>
        </p:spPr>
      </p:pic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2FEFC1B-D18D-5740-B74B-233CA864B4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773" y="6394444"/>
            <a:ext cx="2061348" cy="344194"/>
          </a:xfrm>
          <a:prstGeom prst="rect">
            <a:avLst/>
          </a:prstGeom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9237391-1E1F-054F-8FB6-26C51EB9366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4484" y="4086608"/>
            <a:ext cx="2107440" cy="2229966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256FEEAB-246A-C344-8C96-8B38A6CEEDA0}"/>
              </a:ext>
            </a:extLst>
          </p:cNvPr>
          <p:cNvSpPr/>
          <p:nvPr/>
        </p:nvSpPr>
        <p:spPr>
          <a:xfrm>
            <a:off x="2128770" y="1476660"/>
            <a:ext cx="15340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Flashing LED</a:t>
            </a:r>
            <a:endParaRPr lang="en-BE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3A41672-75D4-A64A-A899-AF8741217281}"/>
              </a:ext>
            </a:extLst>
          </p:cNvPr>
          <p:cNvSpPr/>
          <p:nvPr/>
        </p:nvSpPr>
        <p:spPr>
          <a:xfrm>
            <a:off x="2123629" y="2011127"/>
            <a:ext cx="2354189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BE" sz="1600" dirty="0">
                <a:solidFill>
                  <a:srgbClr val="3044FF"/>
                </a:solidFill>
              </a:rPr>
              <a:t>from</a:t>
            </a:r>
            <a:r>
              <a:rPr lang="en-BE" sz="1600" dirty="0"/>
              <a:t> ti_hub </a:t>
            </a:r>
            <a:r>
              <a:rPr lang="en-BE" sz="1600" dirty="0">
                <a:solidFill>
                  <a:srgbClr val="3044FF"/>
                </a:solidFill>
              </a:rPr>
              <a:t>import</a:t>
            </a:r>
            <a:r>
              <a:rPr lang="en-BE" sz="1600" dirty="0"/>
              <a:t> </a:t>
            </a:r>
            <a:r>
              <a:rPr lang="en-BE" sz="1600" dirty="0">
                <a:solidFill>
                  <a:srgbClr val="FF0000"/>
                </a:solidFill>
              </a:rPr>
              <a:t>*</a:t>
            </a:r>
          </a:p>
          <a:p>
            <a:endParaRPr lang="en-BE" sz="500" dirty="0"/>
          </a:p>
          <a:p>
            <a:r>
              <a:rPr lang="en-BE" sz="1600" dirty="0"/>
              <a:t>flash</a:t>
            </a:r>
            <a:r>
              <a:rPr lang="en-BE" sz="1600" dirty="0">
                <a:solidFill>
                  <a:srgbClr val="FF0000"/>
                </a:solidFill>
              </a:rPr>
              <a:t>=</a:t>
            </a:r>
            <a:r>
              <a:rPr lang="en-BE" sz="1600" dirty="0"/>
              <a:t>led(</a:t>
            </a:r>
            <a:r>
              <a:rPr lang="en-BE" sz="1600" dirty="0">
                <a:solidFill>
                  <a:srgbClr val="088209"/>
                </a:solidFill>
              </a:rPr>
              <a:t>"BB1"</a:t>
            </a:r>
            <a:r>
              <a:rPr lang="en-BE" sz="1600" dirty="0"/>
              <a:t>)</a:t>
            </a:r>
          </a:p>
          <a:p>
            <a:endParaRPr lang="en-BE" sz="500" dirty="0"/>
          </a:p>
          <a:p>
            <a:r>
              <a:rPr lang="en-BE" sz="1600" dirty="0">
                <a:solidFill>
                  <a:srgbClr val="3044FF"/>
                </a:solidFill>
              </a:rPr>
              <a:t>for</a:t>
            </a:r>
            <a:r>
              <a:rPr lang="en-BE" sz="1600" dirty="0"/>
              <a:t> i </a:t>
            </a:r>
            <a:r>
              <a:rPr lang="en-BE" sz="1600" dirty="0">
                <a:solidFill>
                  <a:srgbClr val="3044FF"/>
                </a:solidFill>
              </a:rPr>
              <a:t>in</a:t>
            </a:r>
            <a:r>
              <a:rPr lang="en-BE" sz="1600" dirty="0"/>
              <a:t> range(5):</a:t>
            </a:r>
          </a:p>
          <a:p>
            <a:r>
              <a:rPr lang="nl-NL" sz="1400" dirty="0">
                <a:solidFill>
                  <a:schemeClr val="bg1">
                    <a:lumMod val="75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</a:t>
            </a:r>
            <a:r>
              <a:rPr lang="en-BE" sz="1600" dirty="0"/>
              <a:t>flash.on()</a:t>
            </a:r>
          </a:p>
          <a:p>
            <a:r>
              <a:rPr lang="nl-NL" sz="1400" dirty="0">
                <a:solidFill>
                  <a:schemeClr val="bg1">
                    <a:lumMod val="75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</a:t>
            </a:r>
            <a:r>
              <a:rPr lang="en-BE" sz="1600" dirty="0"/>
              <a:t>sleep(1)</a:t>
            </a:r>
          </a:p>
          <a:p>
            <a:r>
              <a:rPr lang="nl-NL" sz="1400" dirty="0">
                <a:solidFill>
                  <a:schemeClr val="bg1">
                    <a:lumMod val="75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</a:t>
            </a:r>
            <a:r>
              <a:rPr lang="en-BE" sz="1600" dirty="0"/>
              <a:t>flash.off()</a:t>
            </a:r>
          </a:p>
          <a:p>
            <a:r>
              <a:rPr lang="nl-NL" sz="1400" dirty="0">
                <a:solidFill>
                  <a:schemeClr val="bg1">
                    <a:lumMod val="75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</a:t>
            </a:r>
            <a:r>
              <a:rPr lang="en-BE" sz="1600" dirty="0"/>
              <a:t>sleep(1)</a:t>
            </a:r>
            <a:endParaRPr lang="en-BE" sz="1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EF2116-98E2-CA46-A3CA-B49C8E419FD7}"/>
              </a:ext>
            </a:extLst>
          </p:cNvPr>
          <p:cNvSpPr/>
          <p:nvPr/>
        </p:nvSpPr>
        <p:spPr>
          <a:xfrm>
            <a:off x="7901846" y="1476606"/>
            <a:ext cx="11601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Sound</a:t>
            </a:r>
            <a:endParaRPr lang="en-BE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3056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ound.mp4" descr="Sound.mp4">
            <a:hlinkClick r:id="" action="ppaction://media"/>
            <a:extLst>
              <a:ext uri="{FF2B5EF4-FFF2-40B4-BE49-F238E27FC236}">
                <a16:creationId xmlns:a16="http://schemas.microsoft.com/office/drawing/2014/main" id="{CE26C26D-D7D7-0545-A581-617A254B8E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r="27264" b="16889"/>
          <a:stretch/>
        </p:blipFill>
        <p:spPr>
          <a:xfrm>
            <a:off x="8313440" y="5017945"/>
            <a:ext cx="839434" cy="8300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FB3C95-6590-DE44-9A55-E5553E3F6F45}"/>
              </a:ext>
            </a:extLst>
          </p:cNvPr>
          <p:cNvSpPr txBox="1"/>
          <p:nvPr/>
        </p:nvSpPr>
        <p:spPr>
          <a:xfrm>
            <a:off x="304402" y="404813"/>
            <a:ext cx="342786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dirty="0">
                <a:solidFill>
                  <a:srgbClr val="C00000"/>
                </a:solidFill>
              </a:rPr>
              <a:t>Physical Computing …</a:t>
            </a:r>
          </a:p>
          <a:p>
            <a:r>
              <a:rPr lang="en-GB" sz="2400" b="1" i="1" dirty="0">
                <a:solidFill>
                  <a:srgbClr val="C00000"/>
                </a:solidFill>
              </a:rPr>
              <a:t>Basics – Actuators </a:t>
            </a:r>
            <a:endParaRPr lang="en-BE" sz="2400" b="1" i="1" dirty="0">
              <a:solidFill>
                <a:srgbClr val="C0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E52058E-2A09-9949-85C2-2C9FB71ADEA0}"/>
              </a:ext>
            </a:extLst>
          </p:cNvPr>
          <p:cNvSpPr/>
          <p:nvPr/>
        </p:nvSpPr>
        <p:spPr>
          <a:xfrm>
            <a:off x="19" y="6321431"/>
            <a:ext cx="11747500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AAAA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63" dirty="0">
              <a:solidFill>
                <a:srgbClr val="FFFFFF"/>
              </a:solidFill>
            </a:endParaRPr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62C61892-98BB-C74F-AE6B-015AB2D843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1467" y="6219804"/>
            <a:ext cx="2930806" cy="671941"/>
          </a:xfrm>
          <a:prstGeom prst="rect">
            <a:avLst/>
          </a:prstGeom>
        </p:spPr>
      </p:pic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2FEFC1B-D18D-5740-B74B-233CA864B42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773" y="6394444"/>
            <a:ext cx="2061348" cy="344194"/>
          </a:xfrm>
          <a:prstGeom prst="rect">
            <a:avLst/>
          </a:prstGeom>
        </p:spPr>
      </p:pic>
      <p:pic>
        <p:nvPicPr>
          <p:cNvPr id="75" name="Picture 74" descr="A close up of a device&#10;&#10;Description automatically generated">
            <a:extLst>
              <a:ext uri="{FF2B5EF4-FFF2-40B4-BE49-F238E27FC236}">
                <a16:creationId xmlns:a16="http://schemas.microsoft.com/office/drawing/2014/main" id="{D901E8D2-9EFB-2A48-B898-DE4F8AA9360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674443">
            <a:off x="8179315" y="4010545"/>
            <a:ext cx="1765300" cy="14986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3C56F415-46D4-2D42-B4EC-6FB9D509A707}"/>
              </a:ext>
            </a:extLst>
          </p:cNvPr>
          <p:cNvSpPr/>
          <p:nvPr/>
        </p:nvSpPr>
        <p:spPr>
          <a:xfrm>
            <a:off x="7901846" y="1476606"/>
            <a:ext cx="11601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Sound</a:t>
            </a:r>
            <a:endParaRPr lang="en-BE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6310885-2613-3C47-97D1-1462CBE4993F}"/>
              </a:ext>
            </a:extLst>
          </p:cNvPr>
          <p:cNvSpPr/>
          <p:nvPr/>
        </p:nvSpPr>
        <p:spPr>
          <a:xfrm>
            <a:off x="2128770" y="1476660"/>
            <a:ext cx="15340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Flashing LED</a:t>
            </a:r>
            <a:endParaRPr lang="en-BE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747123A-1745-E14B-A45C-53950D820515}"/>
              </a:ext>
            </a:extLst>
          </p:cNvPr>
          <p:cNvSpPr/>
          <p:nvPr/>
        </p:nvSpPr>
        <p:spPr>
          <a:xfrm>
            <a:off x="2123629" y="2011127"/>
            <a:ext cx="2354189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BE" sz="1600" dirty="0">
                <a:solidFill>
                  <a:srgbClr val="3044FF"/>
                </a:solidFill>
              </a:rPr>
              <a:t>from</a:t>
            </a:r>
            <a:r>
              <a:rPr lang="en-BE" sz="1600" dirty="0"/>
              <a:t> ti_hub </a:t>
            </a:r>
            <a:r>
              <a:rPr lang="en-BE" sz="1600" dirty="0">
                <a:solidFill>
                  <a:srgbClr val="3044FF"/>
                </a:solidFill>
              </a:rPr>
              <a:t>import</a:t>
            </a:r>
            <a:r>
              <a:rPr lang="en-BE" sz="1600" dirty="0"/>
              <a:t> </a:t>
            </a:r>
            <a:r>
              <a:rPr lang="en-BE" sz="1600" dirty="0">
                <a:solidFill>
                  <a:srgbClr val="FF0000"/>
                </a:solidFill>
              </a:rPr>
              <a:t>*</a:t>
            </a:r>
          </a:p>
          <a:p>
            <a:endParaRPr lang="en-BE" sz="500" dirty="0"/>
          </a:p>
          <a:p>
            <a:r>
              <a:rPr lang="en-BE" sz="1600" dirty="0"/>
              <a:t>flash</a:t>
            </a:r>
            <a:r>
              <a:rPr lang="en-BE" sz="1600" dirty="0">
                <a:solidFill>
                  <a:srgbClr val="FF0000"/>
                </a:solidFill>
              </a:rPr>
              <a:t>=</a:t>
            </a:r>
            <a:r>
              <a:rPr lang="en-BE" sz="1600" dirty="0"/>
              <a:t>led(</a:t>
            </a:r>
            <a:r>
              <a:rPr lang="en-BE" sz="1600" dirty="0">
                <a:solidFill>
                  <a:srgbClr val="088209"/>
                </a:solidFill>
              </a:rPr>
              <a:t>"BB1"</a:t>
            </a:r>
            <a:r>
              <a:rPr lang="en-BE" sz="1600" dirty="0"/>
              <a:t>)</a:t>
            </a:r>
          </a:p>
          <a:p>
            <a:endParaRPr lang="en-BE" sz="500" dirty="0"/>
          </a:p>
          <a:p>
            <a:r>
              <a:rPr lang="en-BE" sz="1600" dirty="0">
                <a:solidFill>
                  <a:srgbClr val="3044FF"/>
                </a:solidFill>
              </a:rPr>
              <a:t>for</a:t>
            </a:r>
            <a:r>
              <a:rPr lang="en-BE" sz="1600" dirty="0"/>
              <a:t> i </a:t>
            </a:r>
            <a:r>
              <a:rPr lang="en-BE" sz="1600" dirty="0">
                <a:solidFill>
                  <a:srgbClr val="3044FF"/>
                </a:solidFill>
              </a:rPr>
              <a:t>in</a:t>
            </a:r>
            <a:r>
              <a:rPr lang="en-BE" sz="1600" dirty="0"/>
              <a:t> range(5):</a:t>
            </a:r>
          </a:p>
          <a:p>
            <a:r>
              <a:rPr lang="nl-NL" sz="1400" dirty="0">
                <a:solidFill>
                  <a:schemeClr val="bg1">
                    <a:lumMod val="75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</a:t>
            </a:r>
            <a:r>
              <a:rPr lang="en-BE" sz="1600" dirty="0"/>
              <a:t>flash.on()</a:t>
            </a:r>
          </a:p>
          <a:p>
            <a:r>
              <a:rPr lang="nl-NL" sz="1400" dirty="0">
                <a:solidFill>
                  <a:schemeClr val="bg1">
                    <a:lumMod val="75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</a:t>
            </a:r>
            <a:r>
              <a:rPr lang="en-BE" sz="1600" dirty="0"/>
              <a:t>sleep(1)</a:t>
            </a:r>
          </a:p>
          <a:p>
            <a:r>
              <a:rPr lang="nl-NL" sz="1400" dirty="0">
                <a:solidFill>
                  <a:schemeClr val="bg1">
                    <a:lumMod val="75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</a:t>
            </a:r>
            <a:r>
              <a:rPr lang="en-BE" sz="1600" dirty="0"/>
              <a:t>flash.off()</a:t>
            </a:r>
          </a:p>
          <a:p>
            <a:r>
              <a:rPr lang="nl-NL" sz="1400" dirty="0">
                <a:solidFill>
                  <a:schemeClr val="bg1">
                    <a:lumMod val="75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</a:t>
            </a:r>
            <a:r>
              <a:rPr lang="en-BE" sz="1600" dirty="0"/>
              <a:t>sleep(1)</a:t>
            </a:r>
            <a:endParaRPr lang="en-BE" sz="140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5395749-4ED4-8A41-AF94-528392447EC8}"/>
              </a:ext>
            </a:extLst>
          </p:cNvPr>
          <p:cNvSpPr/>
          <p:nvPr/>
        </p:nvSpPr>
        <p:spPr>
          <a:xfrm>
            <a:off x="7901300" y="1993458"/>
            <a:ext cx="2210826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BE" sz="1600" dirty="0">
                <a:solidFill>
                  <a:srgbClr val="3044FF"/>
                </a:solidFill>
              </a:rPr>
              <a:t>from</a:t>
            </a:r>
            <a:r>
              <a:rPr lang="en-BE" sz="1600" dirty="0"/>
              <a:t> ti_hub </a:t>
            </a:r>
            <a:r>
              <a:rPr lang="en-BE" sz="1600" dirty="0">
                <a:solidFill>
                  <a:srgbClr val="3044FF"/>
                </a:solidFill>
              </a:rPr>
              <a:t>import</a:t>
            </a:r>
            <a:r>
              <a:rPr lang="en-BE" sz="1600" dirty="0"/>
              <a:t> </a:t>
            </a:r>
            <a:r>
              <a:rPr lang="en-BE" sz="1600" dirty="0">
                <a:solidFill>
                  <a:srgbClr val="FF0000"/>
                </a:solidFill>
              </a:rPr>
              <a:t>*</a:t>
            </a:r>
          </a:p>
          <a:p>
            <a:endParaRPr lang="en-BE" sz="500" dirty="0"/>
          </a:p>
          <a:p>
            <a:r>
              <a:rPr lang="en-BE" sz="1600" dirty="0"/>
              <a:t>sound</a:t>
            </a:r>
            <a:r>
              <a:rPr lang="en-BE" sz="1600" dirty="0">
                <a:solidFill>
                  <a:srgbClr val="FF0000"/>
                </a:solidFill>
              </a:rPr>
              <a:t>=</a:t>
            </a:r>
            <a:r>
              <a:rPr lang="en-BE" sz="1600" dirty="0"/>
              <a:t>speaker(</a:t>
            </a:r>
            <a:r>
              <a:rPr lang="en-BE" sz="1600" dirty="0">
                <a:solidFill>
                  <a:srgbClr val="088209"/>
                </a:solidFill>
              </a:rPr>
              <a:t>"BB1"</a:t>
            </a:r>
            <a:r>
              <a:rPr lang="en-BE" sz="1600" dirty="0"/>
              <a:t>)</a:t>
            </a:r>
          </a:p>
          <a:p>
            <a:endParaRPr lang="en-BE" sz="500" dirty="0"/>
          </a:p>
          <a:p>
            <a:r>
              <a:rPr lang="en-BE" sz="1600" dirty="0">
                <a:solidFill>
                  <a:srgbClr val="3044FF"/>
                </a:solidFill>
              </a:rPr>
              <a:t>for</a:t>
            </a:r>
            <a:r>
              <a:rPr lang="en-BE" sz="1600" dirty="0"/>
              <a:t> i </a:t>
            </a:r>
            <a:r>
              <a:rPr lang="en-BE" sz="1600" dirty="0">
                <a:solidFill>
                  <a:srgbClr val="3044FF"/>
                </a:solidFill>
              </a:rPr>
              <a:t>in</a:t>
            </a:r>
            <a:r>
              <a:rPr lang="en-BE" sz="1600" dirty="0"/>
              <a:t> range(5):</a:t>
            </a:r>
          </a:p>
          <a:p>
            <a:r>
              <a:rPr lang="nl-NL" sz="1400" dirty="0">
                <a:solidFill>
                  <a:schemeClr val="bg1">
                    <a:lumMod val="75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</a:t>
            </a:r>
            <a:r>
              <a:rPr lang="en-BE" sz="1600" dirty="0"/>
              <a:t>sound.tone(500,1)</a:t>
            </a:r>
          </a:p>
          <a:p>
            <a:r>
              <a:rPr lang="nl-NL" sz="1400" dirty="0">
                <a:solidFill>
                  <a:schemeClr val="bg1">
                    <a:lumMod val="75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</a:t>
            </a:r>
            <a:r>
              <a:rPr lang="en-BE" sz="1600" dirty="0"/>
              <a:t>sleep(1)</a:t>
            </a:r>
          </a:p>
          <a:p>
            <a:r>
              <a:rPr lang="nl-NL" sz="1400" dirty="0">
                <a:solidFill>
                  <a:schemeClr val="bg1">
                    <a:lumMod val="75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</a:t>
            </a:r>
            <a:r>
              <a:rPr lang="en-BE" sz="1600" dirty="0"/>
              <a:t>sound.tone(375,1)</a:t>
            </a:r>
          </a:p>
          <a:p>
            <a:r>
              <a:rPr lang="nl-NL" sz="1400" dirty="0">
                <a:solidFill>
                  <a:schemeClr val="bg1">
                    <a:lumMod val="75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</a:t>
            </a:r>
            <a:r>
              <a:rPr lang="en-BE" sz="1600" dirty="0"/>
              <a:t>sleep(1)</a:t>
            </a:r>
            <a:endParaRPr lang="en-BE" sz="1400" dirty="0"/>
          </a:p>
        </p:txBody>
      </p:sp>
      <p:pic>
        <p:nvPicPr>
          <p:cNvPr id="13" name="Picture 12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33CD39B1-EE69-614A-9A85-18A636D50BB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3303" y="4069042"/>
            <a:ext cx="2129790" cy="225361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91E6116-DCAE-5B4E-B699-9DB7C4A929D2}"/>
              </a:ext>
            </a:extLst>
          </p:cNvPr>
          <p:cNvSpPr/>
          <p:nvPr/>
        </p:nvSpPr>
        <p:spPr>
          <a:xfrm>
            <a:off x="1643303" y="1476605"/>
            <a:ext cx="2646851" cy="4521423"/>
          </a:xfrm>
          <a:prstGeom prst="rect">
            <a:avLst/>
          </a:prstGeom>
          <a:solidFill>
            <a:schemeClr val="bg1">
              <a:alpha val="5009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728405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5869</TotalTime>
  <Words>2456</Words>
  <Application>Microsoft Macintosh PowerPoint</Application>
  <PresentationFormat>Widescreen</PresentationFormat>
  <Paragraphs>504</Paragraphs>
  <Slides>23</Slides>
  <Notes>23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Cambria Math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Stulens, Koen</dc:creator>
  <cp:lastModifiedBy>Stulens, Koen</cp:lastModifiedBy>
  <cp:revision>316</cp:revision>
  <cp:lastPrinted>2021-06-17T13:29:20Z</cp:lastPrinted>
  <dcterms:created xsi:type="dcterms:W3CDTF">2020-04-23T13:51:51Z</dcterms:created>
  <dcterms:modified xsi:type="dcterms:W3CDTF">2021-06-18T08:52:27Z</dcterms:modified>
</cp:coreProperties>
</file>